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handoutMasterIdLst>
    <p:handoutMasterId r:id="rId100"/>
  </p:handoutMasterIdLst>
  <p:sldIdLst>
    <p:sldId id="256" r:id="rId2"/>
    <p:sldId id="642" r:id="rId3"/>
    <p:sldId id="672" r:id="rId4"/>
    <p:sldId id="617" r:id="rId5"/>
    <p:sldId id="663" r:id="rId6"/>
    <p:sldId id="634" r:id="rId7"/>
    <p:sldId id="569" r:id="rId8"/>
    <p:sldId id="671" r:id="rId9"/>
    <p:sldId id="571" r:id="rId10"/>
    <p:sldId id="536" r:id="rId11"/>
    <p:sldId id="677" r:id="rId12"/>
    <p:sldId id="377" r:id="rId13"/>
    <p:sldId id="516" r:id="rId14"/>
    <p:sldId id="519" r:id="rId15"/>
    <p:sldId id="535" r:id="rId16"/>
    <p:sldId id="423" r:id="rId17"/>
    <p:sldId id="679" r:id="rId18"/>
    <p:sldId id="424" r:id="rId19"/>
    <p:sldId id="678" r:id="rId20"/>
    <p:sldId id="425" r:id="rId21"/>
    <p:sldId id="505" r:id="rId22"/>
    <p:sldId id="676" r:id="rId23"/>
    <p:sldId id="504" r:id="rId24"/>
    <p:sldId id="507" r:id="rId25"/>
    <p:sldId id="635" r:id="rId26"/>
    <p:sldId id="664" r:id="rId27"/>
    <p:sldId id="615" r:id="rId28"/>
    <p:sldId id="616" r:id="rId29"/>
    <p:sldId id="619" r:id="rId30"/>
    <p:sldId id="509" r:id="rId31"/>
    <p:sldId id="263" r:id="rId32"/>
    <p:sldId id="612" r:id="rId33"/>
    <p:sldId id="573" r:id="rId34"/>
    <p:sldId id="674" r:id="rId35"/>
    <p:sldId id="668" r:id="rId36"/>
    <p:sldId id="585" r:id="rId37"/>
    <p:sldId id="586" r:id="rId38"/>
    <p:sldId id="639" r:id="rId39"/>
    <p:sldId id="534" r:id="rId40"/>
    <p:sldId id="670" r:id="rId41"/>
    <p:sldId id="537" r:id="rId42"/>
    <p:sldId id="575" r:id="rId43"/>
    <p:sldId id="614" r:id="rId44"/>
    <p:sldId id="538" r:id="rId45"/>
    <p:sldId id="539" r:id="rId46"/>
    <p:sldId id="540" r:id="rId47"/>
    <p:sldId id="541" r:id="rId48"/>
    <p:sldId id="542" r:id="rId49"/>
    <p:sldId id="543" r:id="rId50"/>
    <p:sldId id="637" r:id="rId51"/>
    <p:sldId id="544" r:id="rId52"/>
    <p:sldId id="633" r:id="rId53"/>
    <p:sldId id="675" r:id="rId54"/>
    <p:sldId id="545" r:id="rId55"/>
    <p:sldId id="673" r:id="rId56"/>
    <p:sldId id="570" r:id="rId57"/>
    <p:sldId id="546" r:id="rId58"/>
    <p:sldId id="547" r:id="rId59"/>
    <p:sldId id="548" r:id="rId60"/>
    <p:sldId id="610" r:id="rId61"/>
    <p:sldId id="611" r:id="rId62"/>
    <p:sldId id="549" r:id="rId63"/>
    <p:sldId id="550" r:id="rId64"/>
    <p:sldId id="551" r:id="rId65"/>
    <p:sldId id="552" r:id="rId66"/>
    <p:sldId id="553" r:id="rId67"/>
    <p:sldId id="554" r:id="rId68"/>
    <p:sldId id="555" r:id="rId69"/>
    <p:sldId id="620" r:id="rId70"/>
    <p:sldId id="621" r:id="rId71"/>
    <p:sldId id="623" r:id="rId72"/>
    <p:sldId id="624" r:id="rId73"/>
    <p:sldId id="625" r:id="rId74"/>
    <p:sldId id="626" r:id="rId75"/>
    <p:sldId id="627" r:id="rId76"/>
    <p:sldId id="628" r:id="rId77"/>
    <p:sldId id="629" r:id="rId78"/>
    <p:sldId id="641" r:id="rId79"/>
    <p:sldId id="632" r:id="rId80"/>
    <p:sldId id="643" r:id="rId81"/>
    <p:sldId id="644" r:id="rId82"/>
    <p:sldId id="645" r:id="rId83"/>
    <p:sldId id="647" r:id="rId84"/>
    <p:sldId id="648" r:id="rId85"/>
    <p:sldId id="649" r:id="rId86"/>
    <p:sldId id="650" r:id="rId87"/>
    <p:sldId id="651" r:id="rId88"/>
    <p:sldId id="652" r:id="rId89"/>
    <p:sldId id="653" r:id="rId90"/>
    <p:sldId id="654" r:id="rId91"/>
    <p:sldId id="655" r:id="rId92"/>
    <p:sldId id="656" r:id="rId93"/>
    <p:sldId id="657" r:id="rId94"/>
    <p:sldId id="658" r:id="rId95"/>
    <p:sldId id="659" r:id="rId96"/>
    <p:sldId id="660" r:id="rId97"/>
    <p:sldId id="661" r:id="rId98"/>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Helvetica" pitchFamily="2" charset="0"/>
        <a:ea typeface="+mn-ea"/>
        <a:cs typeface="+mn-cs"/>
      </a:defRPr>
    </a:lvl1pPr>
    <a:lvl2pPr marL="457200" algn="l" rtl="0" fontAlgn="base">
      <a:spcBef>
        <a:spcPct val="0"/>
      </a:spcBef>
      <a:spcAft>
        <a:spcPct val="0"/>
      </a:spcAft>
      <a:defRPr sz="2400" kern="1200">
        <a:solidFill>
          <a:schemeClr val="tx1"/>
        </a:solidFill>
        <a:latin typeface="Helvetica" pitchFamily="2" charset="0"/>
        <a:ea typeface="+mn-ea"/>
        <a:cs typeface="+mn-cs"/>
      </a:defRPr>
    </a:lvl2pPr>
    <a:lvl3pPr marL="914400" algn="l" rtl="0" fontAlgn="base">
      <a:spcBef>
        <a:spcPct val="0"/>
      </a:spcBef>
      <a:spcAft>
        <a:spcPct val="0"/>
      </a:spcAft>
      <a:defRPr sz="2400" kern="1200">
        <a:solidFill>
          <a:schemeClr val="tx1"/>
        </a:solidFill>
        <a:latin typeface="Helvetica" pitchFamily="2" charset="0"/>
        <a:ea typeface="+mn-ea"/>
        <a:cs typeface="+mn-cs"/>
      </a:defRPr>
    </a:lvl3pPr>
    <a:lvl4pPr marL="1371600" algn="l" rtl="0" fontAlgn="base">
      <a:spcBef>
        <a:spcPct val="0"/>
      </a:spcBef>
      <a:spcAft>
        <a:spcPct val="0"/>
      </a:spcAft>
      <a:defRPr sz="2400" kern="1200">
        <a:solidFill>
          <a:schemeClr val="tx1"/>
        </a:solidFill>
        <a:latin typeface="Helvetica" pitchFamily="2" charset="0"/>
        <a:ea typeface="+mn-ea"/>
        <a:cs typeface="+mn-cs"/>
      </a:defRPr>
    </a:lvl4pPr>
    <a:lvl5pPr marL="1828800" algn="l" rtl="0" fontAlgn="base">
      <a:spcBef>
        <a:spcPct val="0"/>
      </a:spcBef>
      <a:spcAft>
        <a:spcPct val="0"/>
      </a:spcAft>
      <a:defRPr sz="2400" kern="1200">
        <a:solidFill>
          <a:schemeClr val="tx1"/>
        </a:solidFill>
        <a:latin typeface="Helvetica" pitchFamily="2" charset="0"/>
        <a:ea typeface="+mn-ea"/>
        <a:cs typeface="+mn-cs"/>
      </a:defRPr>
    </a:lvl5pPr>
    <a:lvl6pPr marL="2286000" algn="l" defTabSz="914400" rtl="0" eaLnBrk="1" latinLnBrk="0" hangingPunct="1">
      <a:defRPr sz="2400" kern="1200">
        <a:solidFill>
          <a:schemeClr val="tx1"/>
        </a:solidFill>
        <a:latin typeface="Helvetica" pitchFamily="2" charset="0"/>
        <a:ea typeface="+mn-ea"/>
        <a:cs typeface="+mn-cs"/>
      </a:defRPr>
    </a:lvl6pPr>
    <a:lvl7pPr marL="2743200" algn="l" defTabSz="914400" rtl="0" eaLnBrk="1" latinLnBrk="0" hangingPunct="1">
      <a:defRPr sz="2400" kern="1200">
        <a:solidFill>
          <a:schemeClr val="tx1"/>
        </a:solidFill>
        <a:latin typeface="Helvetica" pitchFamily="2" charset="0"/>
        <a:ea typeface="+mn-ea"/>
        <a:cs typeface="+mn-cs"/>
      </a:defRPr>
    </a:lvl7pPr>
    <a:lvl8pPr marL="3200400" algn="l" defTabSz="914400" rtl="0" eaLnBrk="1" latinLnBrk="0" hangingPunct="1">
      <a:defRPr sz="2400" kern="1200">
        <a:solidFill>
          <a:schemeClr val="tx1"/>
        </a:solidFill>
        <a:latin typeface="Helvetica" pitchFamily="2" charset="0"/>
        <a:ea typeface="+mn-ea"/>
        <a:cs typeface="+mn-cs"/>
      </a:defRPr>
    </a:lvl8pPr>
    <a:lvl9pPr marL="3657600" algn="l" defTabSz="914400" rtl="0" eaLnBrk="1" latinLnBrk="0" hangingPunct="1">
      <a:defRPr sz="2400" kern="1200">
        <a:solidFill>
          <a:schemeClr val="tx1"/>
        </a:solidFill>
        <a:latin typeface="Helvetica" pitchFamily="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B050"/>
    <a:srgbClr val="339933"/>
    <a:srgbClr val="FFFFCC"/>
    <a:srgbClr val="FFFF99"/>
    <a:srgbClr val="000066"/>
    <a:srgbClr val="CCFF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48" autoAdjust="0"/>
  </p:normalViewPr>
  <p:slideViewPr>
    <p:cSldViewPr>
      <p:cViewPr varScale="1">
        <p:scale>
          <a:sx n="71" d="100"/>
          <a:sy n="71" d="100"/>
        </p:scale>
        <p:origin x="-276" y="-102"/>
      </p:cViewPr>
      <p:guideLst>
        <p:guide orient="horz" pos="2160"/>
        <p:guide pos="2880"/>
      </p:guideLst>
    </p:cSldViewPr>
  </p:slideViewPr>
  <p:notesTextViewPr>
    <p:cViewPr>
      <p:scale>
        <a:sx n="100" d="100"/>
        <a:sy n="100" d="100"/>
      </p:scale>
      <p:origin x="0" y="0"/>
    </p:cViewPr>
  </p:notesTextViewPr>
  <p:notesViewPr>
    <p:cSldViewPr>
      <p:cViewPr varScale="1">
        <p:scale>
          <a:sx n="64" d="100"/>
          <a:sy n="64" d="100"/>
        </p:scale>
        <p:origin x="-197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A1CBE89-7E64-4ABA-B3D2-5ACBFE0449E2}" type="datetimeFigureOut">
              <a:rPr lang="de-DE"/>
              <a:pPr>
                <a:defRPr/>
              </a:pPr>
              <a:t>08.03.2025</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EA55BB0-B991-4B44-B27A-589725AFFE64}" type="slidenum">
              <a:rPr lang="de-DE"/>
              <a:pPr>
                <a:defRPr/>
              </a:pPr>
              <a:t>‹Nr.›</a:t>
            </a:fld>
            <a:endParaRPr lang="de-DE"/>
          </a:p>
        </p:txBody>
      </p:sp>
    </p:spTree>
    <p:extLst>
      <p:ext uri="{BB962C8B-B14F-4D97-AF65-F5344CB8AC3E}">
        <p14:creationId xmlns:p14="http://schemas.microsoft.com/office/powerpoint/2010/main" val="148742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AC4761F-AF42-4899-98F5-7B591AE32634}" type="datetimeFigureOut">
              <a:rPr lang="de-DE"/>
              <a:pPr>
                <a:defRPr/>
              </a:pPr>
              <a:t>08.03.2025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smtClean="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5ACC7A3F-9C4F-4657-8753-6B4CC0D50F26}" type="slidenum">
              <a:rPr lang="de-DE"/>
              <a:pPr>
                <a:defRPr/>
              </a:pPr>
              <a:t>‹Nr.›</a:t>
            </a:fld>
            <a:endParaRPr lang="de-DE"/>
          </a:p>
        </p:txBody>
      </p:sp>
    </p:spTree>
    <p:extLst>
      <p:ext uri="{BB962C8B-B14F-4D97-AF65-F5344CB8AC3E}">
        <p14:creationId xmlns:p14="http://schemas.microsoft.com/office/powerpoint/2010/main" val="27216330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genesisnet.info/schoepfung_evolution/i43622.php"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www.genesisnet.info/schoepfung_evolution/u43660.php" TargetMode="External"/><Relationship Id="rId4" Type="http://schemas.openxmlformats.org/officeDocument/2006/relationships/hyperlink" Target="http://www.genesisnet.info/schoepfung_evolution/i43623.php"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Bild:</a:t>
            </a:r>
            <a:r>
              <a:rPr lang="de-DE" altLang="de-DE" baseline="0" dirty="0" smtClean="0"/>
              <a:t> </a:t>
            </a:r>
            <a:r>
              <a:rPr lang="de-DE" altLang="de-DE" baseline="0" dirty="0" smtClean="0"/>
              <a:t>Megan Lorenz, Adobe Stock</a:t>
            </a:r>
            <a:endParaRPr lang="de-DE" altLang="de-DE" dirty="0" smtClean="0"/>
          </a:p>
        </p:txBody>
      </p:sp>
      <p:sp>
        <p:nvSpPr>
          <p:cNvPr id="1116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3173D36-6CFC-4C98-A269-63DF47C83EBD}" type="slidenum">
              <a:rPr lang="de-DE" altLang="de-DE" smtClean="0">
                <a:latin typeface="Helvetica" pitchFamily="2" charset="0"/>
              </a:rPr>
              <a:pPr eaLnBrk="1" hangingPunct="1">
                <a:spcBef>
                  <a:spcPct val="0"/>
                </a:spcBef>
              </a:pPr>
              <a:t>1</a:t>
            </a:fld>
            <a:endParaRPr lang="de-DE" altLang="de-DE" smtClean="0">
              <a:latin typeface="Helvetica" pitchFamily="2"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b="1" dirty="0" smtClean="0"/>
              <a:t>Wie kommt man / kommen die Wissenschaftler darauf, dass sie gemeinsame Vorfahren haben?</a:t>
            </a:r>
          </a:p>
        </p:txBody>
      </p:sp>
      <p:sp>
        <p:nvSpPr>
          <p:cNvPr id="1157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736AD13-0A45-4511-80D4-30B09CC17E67}" type="slidenum">
              <a:rPr lang="de-DE" altLang="de-DE" smtClean="0">
                <a:latin typeface="Helvetica" pitchFamily="2" charset="0"/>
              </a:rPr>
              <a:pPr eaLnBrk="1" hangingPunct="1">
                <a:spcBef>
                  <a:spcPct val="0"/>
                </a:spcBef>
              </a:pPr>
              <a:t>14</a:t>
            </a:fld>
            <a:endParaRPr lang="de-DE" altLang="de-DE" smtClean="0">
              <a:latin typeface="Helvetica" pitchFamily="2"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b="0" i="1" dirty="0" smtClean="0"/>
              <a:t>Alternative</a:t>
            </a:r>
            <a:r>
              <a:rPr lang="de-DE" altLang="de-DE" b="0" i="1" baseline="0" dirty="0" smtClean="0"/>
              <a:t> Folie (Bildquelle unbekannt)</a:t>
            </a:r>
            <a:endParaRPr lang="de-DE" altLang="de-DE" b="0" i="1" dirty="0" smtClean="0"/>
          </a:p>
          <a:p>
            <a:r>
              <a:rPr lang="de-DE" altLang="de-DE" b="1" dirty="0" smtClean="0"/>
              <a:t>Der erste Indizienbereich: </a:t>
            </a:r>
            <a:r>
              <a:rPr lang="de-DE" altLang="de-DE" dirty="0" smtClean="0"/>
              <a:t>Ähnlichkeiten zwischen Menschen und Affen (auch im Verhalten, in der Mimik usw.). Auch hier kann man fragen, weshalb solche Ähnlichkeiten beweisen (oder darauf hinweisen) sollen, dass Menschen von Affen abstammen. Es könnte als Antwort kommen, dass Eltern und Kinder oder Geschwister ähnlich sind: Ähnlichkeiten durch gemeinsame Abstammung; das könnte dann ja vielleicht auch bei Menschen und Affen so sein (allerdings sind diese viel unterschiedlicher als Menschen untereinander, was man auch bedenken muss. Darauf wird weiter unten genauer eingegangen.</a:t>
            </a:r>
          </a:p>
          <a:p>
            <a:r>
              <a:rPr lang="de-DE" altLang="de-DE" dirty="0" smtClean="0"/>
              <a:t>Bilder: Schimpanse:</a:t>
            </a:r>
            <a:r>
              <a:rPr lang="de-DE" altLang="de-DE" baseline="0" dirty="0" smtClean="0"/>
              <a:t> R, </a:t>
            </a:r>
            <a:r>
              <a:rPr lang="de-DE" altLang="de-DE" dirty="0" smtClean="0"/>
              <a:t>Adobe</a:t>
            </a:r>
            <a:r>
              <a:rPr lang="de-DE" altLang="de-DE" baseline="0" dirty="0" smtClean="0"/>
              <a:t> Stock, Mensch: </a:t>
            </a:r>
            <a:r>
              <a:rPr lang="de-DE" dirty="0" smtClean="0"/>
              <a:t>master1305, Adobe Stock</a:t>
            </a:r>
            <a:endParaRPr lang="de-DE" altLang="de-DE" dirty="0" smtClean="0"/>
          </a:p>
        </p:txBody>
      </p:sp>
      <p:sp>
        <p:nvSpPr>
          <p:cNvPr id="1167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8C0B0D3-E480-4401-9385-92B93F736E69}" type="slidenum">
              <a:rPr lang="de-DE" altLang="de-DE" smtClean="0">
                <a:latin typeface="Helvetica" pitchFamily="2" charset="0"/>
              </a:rPr>
              <a:pPr eaLnBrk="1" hangingPunct="1">
                <a:spcBef>
                  <a:spcPct val="0"/>
                </a:spcBef>
              </a:pPr>
              <a:t>15</a:t>
            </a:fld>
            <a:endParaRPr lang="de-DE" altLang="de-DE" smtClean="0">
              <a:latin typeface="Helvetica" pitchFamily="2"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Links</a:t>
            </a:r>
            <a:r>
              <a:rPr lang="de-DE" altLang="de-DE" baseline="0" dirty="0" smtClean="0"/>
              <a:t> ist eine Rekonstruktion eines Homo erectus, den wir nur als Fossil kennen. Es gibt Behauptungen, wonach es Affenmenschen gebe, und manchmal auch entsprechende Darstellungen.</a:t>
            </a:r>
            <a:endParaRPr lang="de-DE" altLang="de-DE" dirty="0" smtClean="0"/>
          </a:p>
          <a:p>
            <a:r>
              <a:rPr lang="de-DE" altLang="de-DE" b="1" dirty="0" smtClean="0"/>
              <a:t>Was wisst ihr darüber? Hat man solche „Affenmenschen“ gefunden?</a:t>
            </a:r>
          </a:p>
          <a:p>
            <a:r>
              <a:rPr lang="de-DE" altLang="de-DE" b="1" dirty="0" smtClean="0"/>
              <a:t>Woher weiß man, wie diese aussehen?</a:t>
            </a:r>
          </a:p>
          <a:p>
            <a:r>
              <a:rPr lang="de-DE" altLang="de-DE" b="1" dirty="0" smtClean="0"/>
              <a:t>Man hat nur versteinerte Knochen gefunden; wie kommt man darauf, wie diese Formen ausgesehen haben?</a:t>
            </a:r>
          </a:p>
          <a:p>
            <a:r>
              <a:rPr lang="de-DE" altLang="de-DE" dirty="0" smtClean="0"/>
              <a:t>Hier den Hinweis geben, dass in die Rekonstruktionen die Vorstellungen der Wissenschaftler eingehen, insbesondere was Behaarung, Hautfarbe, Gesichtsausdruck etc. angeht.</a:t>
            </a:r>
          </a:p>
        </p:txBody>
      </p:sp>
      <p:sp>
        <p:nvSpPr>
          <p:cNvPr id="11776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40359D3-6D2F-4797-BE1F-8016F9A2F250}" type="slidenum">
              <a:rPr lang="de-DE" altLang="de-DE" smtClean="0">
                <a:latin typeface="Helvetica" pitchFamily="2" charset="0"/>
              </a:rPr>
              <a:pPr eaLnBrk="1" hangingPunct="1">
                <a:spcBef>
                  <a:spcPct val="0"/>
                </a:spcBef>
              </a:pPr>
              <a:t>16</a:t>
            </a:fld>
            <a:endParaRPr lang="de-DE" altLang="de-DE" smtClean="0">
              <a:latin typeface="Helvetica" pitchFamily="2"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Vertiefungsmöglichkeit</a:t>
            </a:r>
            <a:r>
              <a:rPr lang="de-DE" baseline="0" dirty="0" smtClean="0"/>
              <a:t> (kann weggelassen werden)</a:t>
            </a: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mn-lt"/>
                <a:ea typeface="+mn-ea"/>
                <a:cs typeface="+mn-cs"/>
              </a:rPr>
              <a:t>Bildquellen: Links: Berger et al. 2015 - http://elifesciences.org/lookup/doi/10.7554/eLife.09560.019, CC BY 4.0; Mitte: Cicero </a:t>
            </a:r>
            <a:r>
              <a:rPr lang="de-DE" sz="1200" kern="1200" dirty="0" err="1" smtClean="0">
                <a:solidFill>
                  <a:schemeClr val="tx1"/>
                </a:solidFill>
                <a:effectLst/>
                <a:latin typeface="+mn-lt"/>
                <a:ea typeface="+mn-ea"/>
                <a:cs typeface="+mn-cs"/>
              </a:rPr>
              <a:t>Moraes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Arc</a:t>
            </a:r>
            <a:r>
              <a:rPr lang="de-DE" sz="1200" kern="1200" dirty="0" smtClean="0">
                <a:solidFill>
                  <a:schemeClr val="tx1"/>
                </a:solidFill>
                <a:effectLst/>
                <a:latin typeface="+mn-lt"/>
                <a:ea typeface="+mn-ea"/>
                <a:cs typeface="+mn-cs"/>
              </a:rPr>
              <a:t>-Team) et </a:t>
            </a:r>
            <a:r>
              <a:rPr lang="de-DE" sz="1200" kern="1200" dirty="0" err="1" smtClean="0">
                <a:solidFill>
                  <a:schemeClr val="tx1"/>
                </a:solidFill>
                <a:effectLst/>
                <a:latin typeface="+mn-lt"/>
                <a:ea typeface="+mn-ea"/>
                <a:cs typeface="+mn-cs"/>
              </a:rPr>
              <a:t>alii</a:t>
            </a:r>
            <a:r>
              <a:rPr lang="de-DE" sz="1200" kern="1200" dirty="0" smtClean="0">
                <a:solidFill>
                  <a:schemeClr val="tx1"/>
                </a:solidFill>
                <a:effectLst/>
                <a:latin typeface="+mn-lt"/>
                <a:ea typeface="+mn-ea"/>
                <a:cs typeface="+mn-cs"/>
              </a:rPr>
              <a:t> - http://arc-team-open-research.blogspot.co.at/2016/11/voi-chascoltate-in-rime-sparse-il-suono.html, CC BY 4.0; Rechts: B. Scholl nach </a:t>
            </a:r>
            <a:r>
              <a:rPr lang="de-DE" sz="1200" kern="1200" dirty="0" err="1" smtClean="0">
                <a:solidFill>
                  <a:schemeClr val="tx1"/>
                </a:solidFill>
                <a:effectLst/>
                <a:latin typeface="+mn-lt"/>
                <a:ea typeface="+mn-ea"/>
                <a:cs typeface="+mn-cs"/>
              </a:rPr>
              <a:t>Moraes</a:t>
            </a:r>
            <a:r>
              <a:rPr lang="de-DE" sz="1200" kern="1200" dirty="0" smtClean="0">
                <a:solidFill>
                  <a:schemeClr val="tx1"/>
                </a:solidFill>
                <a:effectLst/>
                <a:latin typeface="+mn-lt"/>
                <a:ea typeface="+mn-ea"/>
                <a:cs typeface="+mn-cs"/>
              </a:rPr>
              <a:t> et al.</a:t>
            </a:r>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17</a:t>
            </a:fld>
            <a:endParaRPr lang="de-DE"/>
          </a:p>
        </p:txBody>
      </p:sp>
    </p:spTree>
    <p:extLst>
      <p:ext uri="{BB962C8B-B14F-4D97-AF65-F5344CB8AC3E}">
        <p14:creationId xmlns:p14="http://schemas.microsoft.com/office/powerpoint/2010/main" val="893551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b="1" dirty="0" smtClean="0"/>
              <a:t>Wie kommt man auf diese Vorstellung?</a:t>
            </a:r>
          </a:p>
          <a:p>
            <a:r>
              <a:rPr lang="de-DE" altLang="de-DE" dirty="0" smtClean="0"/>
              <a:t>Vielleicht wissen die Kinder einige Gründe: Ähnlichkeiten zwischen Menschen und Affen (s. o.), Fossilien usw. Darauf hinweisen, dass man an solche Bilder gewöhnt wird, ohne dass man dergleichen (Affen werden zu Menschen) jemals beobachtet hat; man kann es gar nicht beobachten; trotzdem glauben viele Leute, dass es passiert ist.</a:t>
            </a:r>
          </a:p>
          <a:p>
            <a:r>
              <a:rPr lang="de-DE" altLang="de-DE" dirty="0" smtClean="0"/>
              <a:t>Schädel:</a:t>
            </a:r>
            <a:r>
              <a:rPr lang="de-DE" altLang="de-DE" baseline="0" dirty="0" smtClean="0"/>
              <a:t> </a:t>
            </a:r>
            <a:r>
              <a:rPr lang="de-DE" altLang="de-DE" baseline="0" dirty="0" err="1" smtClean="0"/>
              <a:t>Australopithcus</a:t>
            </a:r>
            <a:r>
              <a:rPr lang="de-DE" altLang="de-DE" baseline="0" dirty="0" smtClean="0"/>
              <a:t> </a:t>
            </a:r>
            <a:r>
              <a:rPr lang="de-DE" altLang="de-DE" baseline="0" dirty="0" err="1" smtClean="0"/>
              <a:t>boisei</a:t>
            </a:r>
            <a:r>
              <a:rPr lang="de-DE" altLang="de-DE" baseline="0" dirty="0" smtClean="0"/>
              <a:t>, archaischer Homo sapiens, Neandertaler</a:t>
            </a:r>
            <a:endParaRPr lang="de-DE" altLang="de-DE" dirty="0" smtClean="0"/>
          </a:p>
          <a:p>
            <a:endParaRPr lang="de-DE" altLang="de-DE" dirty="0" smtClean="0"/>
          </a:p>
        </p:txBody>
      </p:sp>
      <p:sp>
        <p:nvSpPr>
          <p:cNvPr id="11878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B28D74C-DE28-4780-9329-D289B4591BFA}" type="slidenum">
              <a:rPr lang="de-DE" altLang="de-DE" smtClean="0">
                <a:latin typeface="Helvetica" pitchFamily="2" charset="0"/>
              </a:rPr>
              <a:pPr eaLnBrk="1" hangingPunct="1">
                <a:spcBef>
                  <a:spcPct val="0"/>
                </a:spcBef>
              </a:pPr>
              <a:t>18</a:t>
            </a:fld>
            <a:endParaRPr lang="de-DE" altLang="de-DE" smtClean="0">
              <a:latin typeface="Helvetica" pitchFamily="2"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b="1" dirty="0" smtClean="0"/>
              <a:t>Was ist das für ein Geschöpf? Affe, Mensch? </a:t>
            </a:r>
            <a:r>
              <a:rPr lang="de-DE" altLang="de-DE" dirty="0" smtClean="0"/>
              <a:t>Sieht anders aus als heutige Menschen. </a:t>
            </a:r>
            <a:r>
              <a:rPr lang="de-DE" altLang="de-DE" b="1" dirty="0" smtClean="0"/>
              <a:t>Was ist</a:t>
            </a:r>
            <a:r>
              <a:rPr lang="de-DE" altLang="de-DE" b="1" baseline="0" dirty="0" smtClean="0"/>
              <a:t> </a:t>
            </a:r>
            <a:r>
              <a:rPr lang="de-DE" altLang="de-DE" b="1" baseline="0" dirty="0" err="1" smtClean="0"/>
              <a:t>andersß</a:t>
            </a:r>
            <a:r>
              <a:rPr lang="de-DE" altLang="de-DE" dirty="0" smtClean="0"/>
              <a:t> </a:t>
            </a:r>
          </a:p>
          <a:p>
            <a:r>
              <a:rPr lang="de-DE" altLang="de-DE" dirty="0" smtClean="0"/>
              <a:t>Und warum gibt</a:t>
            </a:r>
            <a:r>
              <a:rPr lang="de-DE" altLang="de-DE" baseline="0" dirty="0" smtClean="0"/>
              <a:t> es diese Unterschiede zu heutigen Menschen</a:t>
            </a:r>
            <a:r>
              <a:rPr lang="de-DE" altLang="de-DE" dirty="0" smtClean="0"/>
              <a:t>?</a:t>
            </a:r>
          </a:p>
          <a:p>
            <a:r>
              <a:rPr lang="de-DE" altLang="de-DE" dirty="0" smtClean="0"/>
              <a:t>Darauf hinweisen, dass es sich um ein Fossil handelt (versteinerter Schädel); es steht nicht dran, was es ist: „Fossilien haben keine Etiketten“ (s. nachfolgende Folie). Man kann den Fund verschieden deuten.</a:t>
            </a:r>
          </a:p>
          <a:p>
            <a:r>
              <a:rPr lang="de-DE" altLang="de-DE" b="1" dirty="0" smtClean="0"/>
              <a:t>Gut erkennen kann man:</a:t>
            </a:r>
            <a:r>
              <a:rPr lang="de-DE" altLang="de-DE" dirty="0" smtClean="0"/>
              <a:t> Markante Wangenknochen, Form der Augenhöhlen, Überaugenwülste, flache Stirn (ist bei Menschen heute </a:t>
            </a:r>
            <a:r>
              <a:rPr lang="de-DE" altLang="de-DE" i="1" dirty="0" smtClean="0"/>
              <a:t>in der Regel </a:t>
            </a:r>
            <a:r>
              <a:rPr lang="de-DE" altLang="de-DE" dirty="0" smtClean="0"/>
              <a:t>anders).</a:t>
            </a:r>
          </a:p>
          <a:p>
            <a:r>
              <a:rPr lang="de-DE" altLang="de-DE" b="1" dirty="0" smtClean="0"/>
              <a:t>Zielsetzung: </a:t>
            </a:r>
            <a:r>
              <a:rPr lang="de-DE" altLang="de-DE" dirty="0" smtClean="0"/>
              <a:t>Indizien (hier dieser Fund) können mehrdeutig sein (wie in einem Krimi). </a:t>
            </a:r>
          </a:p>
          <a:p>
            <a:r>
              <a:rPr lang="de-DE" altLang="de-DE" b="1" dirty="0" smtClean="0"/>
              <a:t>Ergebnis: Ein Bereich von Indizien sind Fossilien </a:t>
            </a:r>
            <a:r>
              <a:rPr lang="de-DE" altLang="de-DE" dirty="0" smtClean="0"/>
              <a:t>(Versteinerungen früherer Lebewesen)</a:t>
            </a:r>
          </a:p>
          <a:p>
            <a:endParaRPr lang="de-DE" altLang="de-DE" dirty="0" smtClean="0"/>
          </a:p>
        </p:txBody>
      </p:sp>
      <p:sp>
        <p:nvSpPr>
          <p:cNvPr id="11981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D97BC5F-57BD-4E54-A023-DF33FA79B78A}" type="slidenum">
              <a:rPr lang="de-DE" altLang="de-DE" smtClean="0">
                <a:latin typeface="Helvetica" pitchFamily="2" charset="0"/>
              </a:rPr>
              <a:pPr eaLnBrk="1" hangingPunct="1">
                <a:spcBef>
                  <a:spcPct val="0"/>
                </a:spcBef>
              </a:pPr>
              <a:t>20</a:t>
            </a:fld>
            <a:endParaRPr lang="de-DE" altLang="de-DE" smtClean="0">
              <a:latin typeface="Helvetica" pitchFamily="2"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b="1" smtClean="0"/>
              <a:t>Frage stellen: Was will Peter Schmid mit diesem Zitat sagen?</a:t>
            </a:r>
          </a:p>
          <a:p>
            <a:r>
              <a:rPr lang="de-DE" altLang="de-DE" smtClean="0"/>
              <a:t>„Etiketten“ = Interpretationen: Was </a:t>
            </a:r>
            <a:r>
              <a:rPr lang="de-DE" altLang="de-DE" b="1" i="1" smtClean="0"/>
              <a:t>bedeuten </a:t>
            </a:r>
            <a:r>
              <a:rPr lang="de-DE" altLang="de-DE" smtClean="0"/>
              <a:t>die Merkmale dieses Schädels oder anderer Funde? Die Etiketten werden von den Wissenschaftlern „angebracht“, </a:t>
            </a:r>
            <a:r>
              <a:rPr lang="de-DE" altLang="de-DE" b="1" smtClean="0"/>
              <a:t>sie sind nicht vorgegeben</a:t>
            </a:r>
            <a:r>
              <a:rPr lang="de-DE" altLang="de-DE" smtClean="0"/>
              <a:t>, evtl. kann man verschieden „etikettieren“; d. h. die Daten können unterschiedlich gedeutet / interpretiert werden.</a:t>
            </a:r>
          </a:p>
          <a:p>
            <a:endParaRPr lang="de-DE" altLang="de-DE" smtClean="0"/>
          </a:p>
        </p:txBody>
      </p:sp>
      <p:sp>
        <p:nvSpPr>
          <p:cNvPr id="12083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AAF237F-517C-4CEB-B77F-C40B8FC34C24}" type="slidenum">
              <a:rPr lang="de-DE" altLang="de-DE" smtClean="0">
                <a:latin typeface="Helvetica" pitchFamily="2" charset="0"/>
              </a:rPr>
              <a:pPr eaLnBrk="1" hangingPunct="1">
                <a:spcBef>
                  <a:spcPct val="0"/>
                </a:spcBef>
              </a:pPr>
              <a:t>21</a:t>
            </a:fld>
            <a:endParaRPr lang="de-DE" altLang="de-DE" smtClean="0">
              <a:latin typeface="Helvetica" pitchFamily="2"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Der Schwergewichtsboxer Viktor </a:t>
            </a:r>
            <a:r>
              <a:rPr lang="de-DE" altLang="de-DE" dirty="0" err="1" smtClean="0"/>
              <a:t>Walujew</a:t>
            </a:r>
            <a:r>
              <a:rPr lang="de-DE" altLang="de-DE" dirty="0" smtClean="0"/>
              <a:t> hat einige ungewöhnliche Schädelmerkmale: Relativ extremes Beispiel für Variabilität innerhalb der heutigen Menschheit.</a:t>
            </a:r>
          </a:p>
          <a:p>
            <a:r>
              <a:rPr lang="de-DE" altLang="de-DE" dirty="0" smtClean="0"/>
              <a:t>Bild </a:t>
            </a:r>
            <a:r>
              <a:rPr lang="de-DE" altLang="de-DE" dirty="0" err="1" smtClean="0"/>
              <a:t>Walujew</a:t>
            </a:r>
            <a:r>
              <a:rPr lang="de-DE" altLang="de-DE" dirty="0" smtClean="0"/>
              <a:t>: Gemeinfrei</a:t>
            </a:r>
          </a:p>
        </p:txBody>
      </p:sp>
      <p:sp>
        <p:nvSpPr>
          <p:cNvPr id="12186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4A39A6A-ABD6-4CE7-A0AE-838A050D0807}" type="slidenum">
              <a:rPr lang="de-DE" altLang="de-DE" smtClean="0">
                <a:latin typeface="Helvetica" pitchFamily="2" charset="0"/>
              </a:rPr>
              <a:pPr eaLnBrk="1" hangingPunct="1">
                <a:spcBef>
                  <a:spcPct val="0"/>
                </a:spcBef>
              </a:pPr>
              <a:t>22</a:t>
            </a:fld>
            <a:endParaRPr lang="de-DE" altLang="de-DE" smtClean="0">
              <a:latin typeface="Helvetica" pitchFamily="2"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b="1" dirty="0" smtClean="0"/>
              <a:t>Was fällt an diesem Schädel auf?</a:t>
            </a:r>
          </a:p>
          <a:p>
            <a:r>
              <a:rPr lang="de-DE" altLang="de-DE" dirty="0" smtClean="0"/>
              <a:t>(Es ist KEIN Fossil, sondern ein nicht versteinerter Schädel aus heutiger Zeit)</a:t>
            </a:r>
          </a:p>
          <a:p>
            <a:r>
              <a:rPr lang="de-DE" altLang="de-DE" dirty="0" smtClean="0"/>
              <a:t>Bild: Staatliches Museum für Naturkunde</a:t>
            </a:r>
            <a:r>
              <a:rPr lang="de-DE" altLang="de-DE" baseline="0" dirty="0" smtClean="0"/>
              <a:t> Karlsruhe</a:t>
            </a:r>
            <a:endParaRPr lang="de-DE" altLang="de-DE" dirty="0" smtClean="0"/>
          </a:p>
        </p:txBody>
      </p:sp>
      <p:sp>
        <p:nvSpPr>
          <p:cNvPr id="1228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1CC1115-7C4E-4EAC-BEF7-4B925343E341}" type="slidenum">
              <a:rPr lang="de-DE" altLang="de-DE" smtClean="0">
                <a:latin typeface="Helvetica" pitchFamily="2" charset="0"/>
              </a:rPr>
              <a:pPr eaLnBrk="1" hangingPunct="1">
                <a:spcBef>
                  <a:spcPct val="0"/>
                </a:spcBef>
              </a:pPr>
              <a:t>23</a:t>
            </a:fld>
            <a:endParaRPr lang="de-DE" altLang="de-DE" smtClean="0">
              <a:latin typeface="Helvetica" pitchFamily="2"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Eigene</a:t>
            </a:r>
            <a:r>
              <a:rPr lang="de-DE" baseline="0" dirty="0" smtClean="0"/>
              <a:t> Bilder</a:t>
            </a:r>
            <a:endParaRPr lang="de-DE" dirty="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24</a:t>
            </a:fld>
            <a:endParaRPr lang="de-DE"/>
          </a:p>
        </p:txBody>
      </p:sp>
    </p:spTree>
    <p:extLst>
      <p:ext uri="{BB962C8B-B14F-4D97-AF65-F5344CB8AC3E}">
        <p14:creationId xmlns:p14="http://schemas.microsoft.com/office/powerpoint/2010/main" val="3625219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Foto: R. Junker</a:t>
            </a:r>
          </a:p>
        </p:txBody>
      </p:sp>
      <p:sp>
        <p:nvSpPr>
          <p:cNvPr id="11264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65E9EB1-747E-4E57-9ECA-B76A8A5C2B29}" type="slidenum">
              <a:rPr lang="de-DE" altLang="de-DE" smtClean="0">
                <a:latin typeface="Arial" charset="0"/>
              </a:rPr>
              <a:pPr eaLnBrk="1" hangingPunct="1">
                <a:spcBef>
                  <a:spcPct val="0"/>
                </a:spcBef>
              </a:pPr>
              <a:t>4</a:t>
            </a:fld>
            <a:endParaRPr lang="de-DE" altLang="de-DE"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Links: </a:t>
            </a:r>
            <a:r>
              <a:rPr lang="de-DE" dirty="0" err="1" smtClean="0"/>
              <a:t>Neanderthal</a:t>
            </a:r>
            <a:r>
              <a:rPr lang="de-DE" dirty="0" smtClean="0"/>
              <a:t>-Museum, Mettmann, CC BY-SA</a:t>
            </a:r>
            <a:r>
              <a:rPr lang="de-DE" baseline="0" dirty="0" smtClean="0"/>
              <a:t> 4.0</a:t>
            </a:r>
          </a:p>
          <a:p>
            <a:r>
              <a:rPr lang="de-DE" baseline="0" dirty="0" smtClean="0"/>
              <a:t>Rechts: </a:t>
            </a:r>
            <a:r>
              <a:rPr lang="de-DE" sz="1200" kern="1200" dirty="0" smtClean="0">
                <a:solidFill>
                  <a:schemeClr val="tx1"/>
                </a:solidFill>
                <a:effectLst/>
                <a:latin typeface="+mn-lt"/>
                <a:ea typeface="+mn-ea"/>
                <a:cs typeface="+mn-cs"/>
              </a:rPr>
              <a:t>Fährtenleser, CC BY-SA 4: Rekonstruktion Mettmann</a:t>
            </a:r>
            <a:endParaRPr lang="de-DE" dirty="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25</a:t>
            </a:fld>
            <a:endParaRPr lang="de-DE"/>
          </a:p>
        </p:txBody>
      </p:sp>
    </p:spTree>
    <p:extLst>
      <p:ext uri="{BB962C8B-B14F-4D97-AF65-F5344CB8AC3E}">
        <p14:creationId xmlns:p14="http://schemas.microsoft.com/office/powerpoint/2010/main" val="191767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mn-lt"/>
                <a:ea typeface="+mn-ea"/>
                <a:cs typeface="+mn-cs"/>
              </a:rPr>
              <a:t>Bild: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Claus </a:t>
            </a:r>
            <a:r>
              <a:rPr lang="de-DE" sz="1200" kern="1200" dirty="0" err="1" smtClean="0">
                <a:solidFill>
                  <a:schemeClr val="tx1"/>
                </a:solidFill>
                <a:effectLst/>
                <a:latin typeface="+mn-lt"/>
                <a:ea typeface="+mn-ea"/>
                <a:cs typeface="+mn-cs"/>
              </a:rPr>
              <a:t>Mikosch</a:t>
            </a:r>
            <a:r>
              <a:rPr lang="de-DE" sz="1200" kern="1200" dirty="0" smtClean="0">
                <a:solidFill>
                  <a:schemeClr val="tx1"/>
                </a:solidFill>
                <a:effectLst/>
                <a:latin typeface="+mn-lt"/>
                <a:ea typeface="+mn-ea"/>
                <a:cs typeface="+mn-cs"/>
              </a:rPr>
              <a:t>, Adobe Stock 8999790</a:t>
            </a:r>
          </a:p>
          <a:p>
            <a:endParaRPr lang="de-DE" dirty="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27</a:t>
            </a:fld>
            <a:endParaRPr lang="de-DE"/>
          </a:p>
        </p:txBody>
      </p:sp>
    </p:spTree>
    <p:extLst>
      <p:ext uri="{BB962C8B-B14F-4D97-AF65-F5344CB8AC3E}">
        <p14:creationId xmlns:p14="http://schemas.microsoft.com/office/powerpoint/2010/main" val="853651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Bild: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Prostock-studio, Adobe Stock 283240314</a:t>
            </a:r>
            <a:endParaRPr lang="de-DE" dirty="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28</a:t>
            </a:fld>
            <a:endParaRPr lang="de-DE"/>
          </a:p>
        </p:txBody>
      </p:sp>
    </p:spTree>
    <p:extLst>
      <p:ext uri="{BB962C8B-B14F-4D97-AF65-F5344CB8AC3E}">
        <p14:creationId xmlns:p14="http://schemas.microsoft.com/office/powerpoint/2010/main" val="2864992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dirty="0" smtClean="0"/>
              <a:t>Vereinfachter Stammbaum versus abgegrenzte geschaffene Grundtypen. Innerhalb der Grundtypen gibt es Variationen und Vielfalt, auch beim Menschen. Neandertaler und Homo erectus sind ebenso wie andere eindeutige Homo-Formen richtige Menschen (mit besonderen Spezialisierungen); mehr dazu hier:</a:t>
            </a:r>
          </a:p>
          <a:p>
            <a:pPr eaLnBrk="1" hangingPunct="1"/>
            <a:r>
              <a:rPr lang="de-DE" altLang="de-DE" b="1" dirty="0" smtClean="0">
                <a:solidFill>
                  <a:schemeClr val="bg1"/>
                </a:solidFill>
              </a:rPr>
              <a:t>Australopithecinen („</a:t>
            </a:r>
            <a:r>
              <a:rPr lang="de-DE" altLang="de-DE" b="1" dirty="0" err="1" smtClean="0">
                <a:solidFill>
                  <a:schemeClr val="bg1"/>
                </a:solidFill>
              </a:rPr>
              <a:t>Südaffen</a:t>
            </a:r>
            <a:r>
              <a:rPr lang="de-DE" altLang="de-DE" b="1" dirty="0" smtClean="0">
                <a:solidFill>
                  <a:schemeClr val="bg1"/>
                </a:solidFill>
              </a:rPr>
              <a:t>“) und andere Menschenaffenartigen-Fossilien</a:t>
            </a:r>
          </a:p>
          <a:p>
            <a:pPr eaLnBrk="1" hangingPunct="1"/>
            <a:r>
              <a:rPr lang="de-DE" altLang="de-DE" b="1" dirty="0" smtClean="0">
                <a:solidFill>
                  <a:schemeClr val="bg1"/>
                </a:solidFill>
                <a:hlinkClick r:id="rId3"/>
              </a:rPr>
              <a:t>http://www.genesisnet.info/schoepfung_evolution/i43622.php</a:t>
            </a:r>
            <a:endParaRPr lang="de-DE" altLang="de-DE" b="1" dirty="0" smtClean="0">
              <a:solidFill>
                <a:schemeClr val="bg1"/>
              </a:solidFill>
            </a:endParaRPr>
          </a:p>
          <a:p>
            <a:pPr eaLnBrk="1" hangingPunct="1"/>
            <a:endParaRPr lang="de-DE" altLang="de-DE" sz="800" b="1" dirty="0" smtClean="0">
              <a:solidFill>
                <a:schemeClr val="bg1"/>
              </a:solidFill>
            </a:endParaRPr>
          </a:p>
          <a:p>
            <a:pPr eaLnBrk="1" hangingPunct="1"/>
            <a:r>
              <a:rPr lang="de-DE" altLang="de-DE" b="1" dirty="0" smtClean="0">
                <a:solidFill>
                  <a:schemeClr val="bg1"/>
                </a:solidFill>
              </a:rPr>
              <a:t>Stufen des Menschen?</a:t>
            </a:r>
          </a:p>
          <a:p>
            <a:pPr eaLnBrk="1" hangingPunct="1"/>
            <a:r>
              <a:rPr lang="de-DE" altLang="de-DE" b="1" dirty="0" smtClean="0">
                <a:solidFill>
                  <a:schemeClr val="bg1"/>
                </a:solidFill>
                <a:hlinkClick r:id="rId4"/>
              </a:rPr>
              <a:t>http://www.genesisnet.info/schoepfung_evolution/i43623.php</a:t>
            </a:r>
            <a:endParaRPr lang="de-DE" altLang="de-DE" b="1" dirty="0" smtClean="0">
              <a:solidFill>
                <a:schemeClr val="bg1"/>
              </a:solidFill>
            </a:endParaRPr>
          </a:p>
          <a:p>
            <a:pPr eaLnBrk="1" hangingPunct="1"/>
            <a:endParaRPr lang="de-DE" altLang="de-DE" sz="800" b="1" dirty="0" smtClean="0">
              <a:solidFill>
                <a:schemeClr val="bg1"/>
              </a:solidFill>
            </a:endParaRPr>
          </a:p>
          <a:p>
            <a:pPr eaLnBrk="1" hangingPunct="1"/>
            <a:r>
              <a:rPr lang="de-DE" altLang="de-DE" b="1" dirty="0" smtClean="0">
                <a:solidFill>
                  <a:schemeClr val="bg1"/>
                </a:solidFill>
              </a:rPr>
              <a:t>Das Alter der Menschheit</a:t>
            </a:r>
          </a:p>
          <a:p>
            <a:pPr eaLnBrk="1" hangingPunct="1"/>
            <a:r>
              <a:rPr lang="de-DE" altLang="de-DE" b="1" dirty="0" smtClean="0">
                <a:solidFill>
                  <a:schemeClr val="bg1"/>
                </a:solidFill>
                <a:hlinkClick r:id="rId5"/>
              </a:rPr>
              <a:t>http://www.genesisnet.info/schoepfung_evolution/u43660.php</a:t>
            </a:r>
            <a:endParaRPr lang="de-DE" altLang="de-DE" b="1" dirty="0" smtClean="0">
              <a:solidFill>
                <a:schemeClr val="bg1"/>
              </a:solidFill>
            </a:endParaRPr>
          </a:p>
          <a:p>
            <a:pPr eaLnBrk="1" hangingPunct="1"/>
            <a:endParaRPr lang="de-DE" altLang="de-DE" sz="800" b="1" dirty="0" smtClean="0">
              <a:solidFill>
                <a:schemeClr val="bg1"/>
              </a:solidFill>
            </a:endParaRPr>
          </a:p>
          <a:p>
            <a:pPr eaLnBrk="1" hangingPunct="1"/>
            <a:r>
              <a:rPr lang="de-DE" altLang="de-DE" b="1" dirty="0" smtClean="0">
                <a:solidFill>
                  <a:schemeClr val="bg1"/>
                </a:solidFill>
              </a:rPr>
              <a:t>Kapitel 9 aus: R. Junker (2022): Schöpfung oder Evolution. Ein klarer Fall!? CV Dillenburg. </a:t>
            </a:r>
          </a:p>
        </p:txBody>
      </p:sp>
      <p:sp>
        <p:nvSpPr>
          <p:cNvPr id="12493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7681348-9464-4418-873E-E88751348E58}" type="slidenum">
              <a:rPr lang="de-DE" altLang="de-DE" smtClean="0">
                <a:latin typeface="Helvetica" pitchFamily="2" charset="0"/>
              </a:rPr>
              <a:pPr eaLnBrk="1" hangingPunct="1">
                <a:spcBef>
                  <a:spcPct val="0"/>
                </a:spcBef>
              </a:pPr>
              <a:t>29</a:t>
            </a:fld>
            <a:endParaRPr lang="de-DE" altLang="de-DE" smtClean="0">
              <a:latin typeface="Helvetica" pitchFamily="2"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Alternativen: Evolution aller Lebewesen (Stammbaum) oder getrennte Erschaffung von Grundtypen. </a:t>
            </a:r>
          </a:p>
          <a:p>
            <a:r>
              <a:rPr lang="de-DE" altLang="de-DE" dirty="0" smtClean="0"/>
              <a:t>Die Ausrufezeichen stehen für Gottes schöpferische Befehlsworte, auf die hin die Dinge ins Dasein gekommen sind („es werde Licht!“, „die Erde bringe hervor!“, „das Wasser wimmle!“). Die Verzweigung der Grundtypen bedeutet – anders als im Modell der Evolution –, dass die geschaffenen Grundtypen anpassungsfähig sind und an verschiedene Umweltbedingungen spezialisiert werden können. Der Mensch kann sich diese Anpassungsfähigkeit der Arten durch Züchtung zunutze machen. Details dazu hier:</a:t>
            </a:r>
          </a:p>
          <a:p>
            <a:r>
              <a:rPr lang="de-DE" altLang="de-DE" dirty="0" smtClean="0"/>
              <a:t>http://www.genesisnet.info/schoepfung_evolution/i41243.php</a:t>
            </a:r>
          </a:p>
          <a:p>
            <a:r>
              <a:rPr lang="de-DE" altLang="de-DE" dirty="0" smtClean="0"/>
              <a:t>und hier:</a:t>
            </a:r>
          </a:p>
          <a:p>
            <a:r>
              <a:rPr lang="de-DE" altLang="de-DE" dirty="0" smtClean="0"/>
              <a:t>http://www.genesisnet.info/schoepfung_evolution/i1244.php</a:t>
            </a:r>
          </a:p>
          <a:p>
            <a:endParaRPr lang="de-DE" altLang="de-DE" dirty="0" smtClean="0"/>
          </a:p>
        </p:txBody>
      </p:sp>
      <p:sp>
        <p:nvSpPr>
          <p:cNvPr id="1259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0B68C57-18FA-4144-971A-FD913CE9D6BF}" type="slidenum">
              <a:rPr lang="de-DE" altLang="de-DE" smtClean="0">
                <a:latin typeface="Helvetica" pitchFamily="2" charset="0"/>
              </a:rPr>
              <a:pPr eaLnBrk="1" hangingPunct="1">
                <a:spcBef>
                  <a:spcPct val="0"/>
                </a:spcBef>
              </a:pPr>
              <a:t>31</a:t>
            </a:fld>
            <a:endParaRPr lang="de-DE" altLang="de-DE" smtClean="0">
              <a:latin typeface="Helvetica" pitchFamily="2"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Bilder: Mensch:</a:t>
            </a:r>
            <a:r>
              <a:rPr lang="de-DE" baseline="0" dirty="0" smtClean="0"/>
              <a:t> </a:t>
            </a:r>
            <a:r>
              <a:rPr lang="de-DE" dirty="0" smtClean="0"/>
              <a:t>Adobe Stock, Schimpanse:</a:t>
            </a:r>
            <a:r>
              <a:rPr lang="de-DE" baseline="0" dirty="0" smtClean="0"/>
              <a:t> </a:t>
            </a:r>
            <a:r>
              <a:rPr lang="de-DE" dirty="0" err="1" smtClean="0"/>
              <a:t>Rembex</a:t>
            </a:r>
            <a:r>
              <a:rPr lang="de-DE" dirty="0" smtClean="0"/>
              <a:t>, Adobe Stock</a:t>
            </a:r>
            <a:endParaRPr lang="de-DE" dirty="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34</a:t>
            </a:fld>
            <a:endParaRPr lang="de-DE"/>
          </a:p>
        </p:txBody>
      </p:sp>
    </p:spTree>
    <p:extLst>
      <p:ext uri="{BB962C8B-B14F-4D97-AF65-F5344CB8AC3E}">
        <p14:creationId xmlns:p14="http://schemas.microsoft.com/office/powerpoint/2010/main" val="3519729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35</a:t>
            </a:fld>
            <a:endParaRPr lang="de-DE"/>
          </a:p>
        </p:txBody>
      </p:sp>
    </p:spTree>
    <p:extLst>
      <p:ext uri="{BB962C8B-B14F-4D97-AF65-F5344CB8AC3E}">
        <p14:creationId xmlns:p14="http://schemas.microsoft.com/office/powerpoint/2010/main" val="3976529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mn-lt"/>
                <a:ea typeface="+mn-ea"/>
                <a:cs typeface="+mn-cs"/>
              </a:rPr>
              <a:t>Die Ähnlichkeiten von Mensch und Schimpanse sind nicht überraschend, wenn beide direkt erschaffen wurde. Denn in vielerlei Hinsicht erfüllen ihre Körperteile ähnliche Aufgaben und müssen daher auch ähnlich gestaltet sein. Bekanntlich gibt es auch teils markante Unterschiede, die wiederum damit zusammenhängt, dass manches bei den beiden Arten unterschiedlich funktioniert, zum Beispiel die Fortbewegungsweise.</a:t>
            </a:r>
          </a:p>
          <a:p>
            <a:pPr marL="0" marR="0" indent="0" algn="l" defTabSz="914400" rtl="0" eaLnBrk="0" fontAlgn="base" latinLnBrk="0" hangingPunct="0">
              <a:lnSpc>
                <a:spcPct val="100000"/>
              </a:lnSpc>
              <a:spcBef>
                <a:spcPct val="30000"/>
              </a:spcBef>
              <a:spcAft>
                <a:spcPct val="0"/>
              </a:spcAft>
              <a:buClrTx/>
              <a:buSzTx/>
              <a:buFontTx/>
              <a:buNone/>
              <a:tabLst/>
              <a:defRPr/>
            </a:pPr>
            <a:r>
              <a:rPr lang="de-DE" dirty="0" smtClean="0"/>
              <a:t>Bilder</a:t>
            </a:r>
            <a:r>
              <a:rPr lang="de-DE" baseline="0" dirty="0" smtClean="0"/>
              <a:t>: </a:t>
            </a:r>
            <a:r>
              <a:rPr lang="de-DE" baseline="0" dirty="0" err="1" smtClean="0"/>
              <a:t>Pixabay</a:t>
            </a:r>
            <a:endParaRPr lang="de-DE" dirty="0" smtClean="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36</a:t>
            </a:fld>
            <a:endParaRPr lang="de-DE"/>
          </a:p>
        </p:txBody>
      </p:sp>
    </p:spTree>
    <p:extLst>
      <p:ext uri="{BB962C8B-B14F-4D97-AF65-F5344CB8AC3E}">
        <p14:creationId xmlns:p14="http://schemas.microsoft.com/office/powerpoint/2010/main" val="1693124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Bilder</a:t>
            </a:r>
            <a:r>
              <a:rPr lang="de-DE" baseline="0" dirty="0" smtClean="0"/>
              <a:t>: </a:t>
            </a:r>
            <a:r>
              <a:rPr lang="de-DE" baseline="0" dirty="0" err="1" smtClean="0"/>
              <a:t>Pixabay</a:t>
            </a:r>
            <a:endParaRPr lang="de-DE" dirty="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38</a:t>
            </a:fld>
            <a:endParaRPr lang="de-DE"/>
          </a:p>
        </p:txBody>
      </p:sp>
    </p:spTree>
    <p:extLst>
      <p:ext uri="{BB962C8B-B14F-4D97-AF65-F5344CB8AC3E}">
        <p14:creationId xmlns:p14="http://schemas.microsoft.com/office/powerpoint/2010/main" val="3425477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b="1" dirty="0" smtClean="0"/>
              <a:t>Idee</a:t>
            </a:r>
            <a:r>
              <a:rPr lang="de-DE" altLang="de-DE" dirty="0" smtClean="0"/>
              <a:t>: Ein nicht zu komplexes Bild in ca. 30-40 Teile zerschneiden und den Schülern nur 4-5 Teile geben. Daraus sollen sie das ganze Bild rekonstruieren. Bzw.: Sie sollen ein Bild ergänzen, in das die 4-5 Teile passen.</a:t>
            </a:r>
          </a:p>
          <a:p>
            <a:r>
              <a:rPr lang="de-DE" altLang="de-DE" b="1" dirty="0" smtClean="0"/>
              <a:t>Beabsichtigter Lerneffekt</a:t>
            </a:r>
            <a:r>
              <a:rPr lang="de-DE" altLang="de-DE" dirty="0" smtClean="0"/>
              <a:t>: Je weniger Teile bekannt sind, desto mehr Möglichkeiten gibt es, wie das ganz Bild aussehen könnte („Daten und Deutungen“).</a:t>
            </a:r>
          </a:p>
          <a:p>
            <a:r>
              <a:rPr lang="de-DE" altLang="de-DE" dirty="0" smtClean="0"/>
              <a:t>Die vorhandenen Teile müssen aber ins Bild passen (die naturwissenschaftlichen Daten müssen berücksichtigt werden).</a:t>
            </a:r>
          </a:p>
          <a:p>
            <a:r>
              <a:rPr lang="de-DE" altLang="de-DE" dirty="0" smtClean="0"/>
              <a:t>Bild: </a:t>
            </a:r>
            <a:r>
              <a:rPr lang="de-DE" altLang="de-DE" dirty="0" err="1" smtClean="0"/>
              <a:t>Pixabay</a:t>
            </a:r>
            <a:endParaRPr lang="de-DE" altLang="de-DE" dirty="0" smtClean="0"/>
          </a:p>
        </p:txBody>
      </p:sp>
      <p:sp>
        <p:nvSpPr>
          <p:cNvPr id="1269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497F1ED-16C2-490A-9B68-032B41B0EA8F}" type="slidenum">
              <a:rPr lang="de-DE" altLang="de-DE" smtClean="0">
                <a:latin typeface="Helvetica" pitchFamily="2" charset="0"/>
              </a:rPr>
              <a:pPr eaLnBrk="1" hangingPunct="1">
                <a:spcBef>
                  <a:spcPct val="0"/>
                </a:spcBef>
              </a:pPr>
              <a:t>39</a:t>
            </a:fld>
            <a:endParaRPr lang="de-DE" altLang="de-DE" smtClean="0">
              <a:latin typeface="Helvetica" pitchFamily="2"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Alternative</a:t>
            </a:r>
            <a:r>
              <a:rPr lang="de-DE" baseline="0" dirty="0" smtClean="0"/>
              <a:t> mit Türkenbund-Lilie. Foto: R. Junker</a:t>
            </a:r>
            <a:endParaRPr lang="de-DE" dirty="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5</a:t>
            </a:fld>
            <a:endParaRPr lang="de-DE"/>
          </a:p>
        </p:txBody>
      </p:sp>
    </p:spTree>
    <p:extLst>
      <p:ext uri="{BB962C8B-B14F-4D97-AF65-F5344CB8AC3E}">
        <p14:creationId xmlns:p14="http://schemas.microsoft.com/office/powerpoint/2010/main" val="1765160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smtClean="0"/>
          </a:p>
        </p:txBody>
      </p:sp>
      <p:sp>
        <p:nvSpPr>
          <p:cNvPr id="13210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F148112-CA7F-4455-97EE-01C5FE1889F9}" type="slidenum">
              <a:rPr lang="de-DE" altLang="de-DE" smtClean="0">
                <a:latin typeface="Helvetica" pitchFamily="2" charset="0"/>
              </a:rPr>
              <a:pPr eaLnBrk="1" hangingPunct="1">
                <a:spcBef>
                  <a:spcPct val="0"/>
                </a:spcBef>
              </a:pPr>
              <a:t>41</a:t>
            </a:fld>
            <a:endParaRPr lang="de-DE" altLang="de-DE" smtClean="0">
              <a:latin typeface="Helvetica" pitchFamily="2"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Einfachen Gegenstand mitbringen: Kieselstein + </a:t>
            </a:r>
            <a:r>
              <a:rPr lang="de-DE" altLang="de-DE" dirty="0" err="1" smtClean="0"/>
              <a:t>Duplostein</a:t>
            </a:r>
            <a:endParaRPr lang="de-DE" altLang="de-DE" dirty="0" smtClean="0"/>
          </a:p>
        </p:txBody>
      </p:sp>
      <p:sp>
        <p:nvSpPr>
          <p:cNvPr id="1331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FB04459-22AD-45F8-AC27-9C2662EB3304}" type="slidenum">
              <a:rPr lang="de-DE" altLang="de-DE" smtClean="0">
                <a:latin typeface="Helvetica" pitchFamily="2" charset="0"/>
              </a:rPr>
              <a:pPr eaLnBrk="1" hangingPunct="1">
                <a:spcBef>
                  <a:spcPct val="0"/>
                </a:spcBef>
              </a:pPr>
              <a:t>42</a:t>
            </a:fld>
            <a:endParaRPr lang="de-DE" altLang="de-DE" smtClean="0">
              <a:latin typeface="Helvetica" pitchFamily="2"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b="1" dirty="0" smtClean="0"/>
              <a:t>Können Naturwissenschaftler Spuren des Schöpfers in der Natur finden? </a:t>
            </a:r>
          </a:p>
          <a:p>
            <a:r>
              <a:rPr lang="de-DE" altLang="de-DE" dirty="0" smtClean="0"/>
              <a:t>1. Idee: </a:t>
            </a:r>
            <a:r>
              <a:rPr lang="de-DE" altLang="de-DE" b="1" dirty="0" smtClean="0"/>
              <a:t>An eigener (menschlicher) kreativer Tätigkeit anknüpfen</a:t>
            </a:r>
            <a:r>
              <a:rPr lang="de-DE" altLang="de-DE" dirty="0" smtClean="0"/>
              <a:t>: Was müssen wir alles überlegen und vorbereiten, um etwas zu konstruieren oder ein schönes Bild zu malen usw.? – Wir müssen Überlegungen anstellen über das benötigte Material, wie wir dieses beschaffen können; wir brauchen eine Vorstellung davon, was wir konstruieren oder malen wollen, müssen uns Schritte dazu überlegen, über die wir das Ziel erreichen. Dann klarmachen: Ohne Plan und Zielvorgabe geht nichts. Die Natur hat in sich beides nicht und kann daher keine komplizierten Formen oder gar Maschinen usw. selbst erzeugen.</a:t>
            </a:r>
          </a:p>
          <a:p>
            <a:r>
              <a:rPr lang="de-DE" altLang="de-DE" dirty="0" smtClean="0"/>
              <a:t>2. Idee: Klarmachen, warum solche Rippeln wie auf diesem Bild von alleine (durch bloße Naturprozesse) entstehen oder warum die Naturkräfte alleine niemals eine solche Sandburg bauen können; und was man zusätzlich benötigt, um eine Sandburg zu bauen (eine Idee davon, einen Plan, bewusstes Formen des Sandes usw.; vgl. dazu 1. Idee).</a:t>
            </a:r>
          </a:p>
          <a:p>
            <a:pPr eaLnBrk="1" hangingPunct="1">
              <a:spcAft>
                <a:spcPts val="1200"/>
              </a:spcAft>
            </a:pPr>
            <a:r>
              <a:rPr lang="de-DE" altLang="de-DE" dirty="0" smtClean="0"/>
              <a:t>Weiteres dazu siehe den Artikel „</a:t>
            </a:r>
            <a:r>
              <a:rPr lang="de-DE" altLang="de-DE" b="1" dirty="0" smtClean="0">
                <a:solidFill>
                  <a:schemeClr val="bg1"/>
                </a:solidFill>
                <a:cs typeface="DejaVu Sans" pitchFamily="34" charset="0"/>
              </a:rPr>
              <a:t>Kern_Design_Kurzversion.pdf“ </a:t>
            </a:r>
            <a:r>
              <a:rPr lang="de-DE" altLang="de-DE" dirty="0" smtClean="0">
                <a:solidFill>
                  <a:schemeClr val="bg1"/>
                </a:solidFill>
                <a:cs typeface="DejaVu Sans" pitchFamily="34" charset="0"/>
              </a:rPr>
              <a:t>(Ordner „</a:t>
            </a:r>
            <a:r>
              <a:rPr lang="de-DE" altLang="de-DE" b="1" dirty="0" smtClean="0">
                <a:solidFill>
                  <a:schemeClr val="bg1"/>
                </a:solidFill>
                <a:cs typeface="DejaVu Sans" pitchFamily="34" charset="0"/>
              </a:rPr>
              <a:t>Zusatzinfos</a:t>
            </a:r>
            <a:r>
              <a:rPr lang="de-DE" altLang="de-DE" dirty="0" smtClean="0">
                <a:solidFill>
                  <a:schemeClr val="bg1"/>
                </a:solidFill>
                <a:cs typeface="DejaVu Sans" pitchFamily="34" charset="0"/>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dirty="0" smtClean="0"/>
              <a:t>Bildquellen:</a:t>
            </a:r>
            <a:r>
              <a:rPr lang="de-DE" altLang="de-DE" baseline="0" dirty="0" smtClean="0"/>
              <a:t> Rippelmarken: </a:t>
            </a:r>
            <a:r>
              <a:rPr lang="en-GB" sz="1200" kern="1200" dirty="0" smtClean="0">
                <a:solidFill>
                  <a:schemeClr val="tx1"/>
                </a:solidFill>
                <a:effectLst/>
                <a:latin typeface="+mn-lt"/>
                <a:ea typeface="+mn-ea"/>
                <a:cs typeface="+mn-cs"/>
              </a:rPr>
              <a:t> Thorsten Hartmann, CC BY-SA 3.0</a:t>
            </a:r>
            <a:endParaRPr lang="de-DE" sz="1200" kern="1200" dirty="0" smtClean="0">
              <a:solidFill>
                <a:schemeClr val="tx1"/>
              </a:solidFill>
              <a:effectLst/>
              <a:latin typeface="+mn-lt"/>
              <a:ea typeface="+mn-ea"/>
              <a:cs typeface="+mn-cs"/>
            </a:endParaRPr>
          </a:p>
          <a:p>
            <a:r>
              <a:rPr lang="de-DE" altLang="de-DE" baseline="0" dirty="0" smtClean="0"/>
              <a:t>Sandburg: </a:t>
            </a:r>
            <a:r>
              <a:rPr lang="de-DE" dirty="0" smtClean="0"/>
              <a:t>Diane Diederich, </a:t>
            </a:r>
            <a:r>
              <a:rPr lang="de-DE" altLang="de-DE" baseline="0" dirty="0" smtClean="0"/>
              <a:t>Adobe Stock</a:t>
            </a:r>
            <a:endParaRPr lang="de-DE" altLang="de-DE" dirty="0" smtClean="0"/>
          </a:p>
        </p:txBody>
      </p:sp>
      <p:sp>
        <p:nvSpPr>
          <p:cNvPr id="1341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48D6BD8-AA12-4ACC-ABC4-2B5E45F42F84}" type="slidenum">
              <a:rPr lang="de-DE" altLang="de-DE" smtClean="0">
                <a:latin typeface="Helvetica" pitchFamily="2" charset="0"/>
              </a:rPr>
              <a:pPr eaLnBrk="1" hangingPunct="1">
                <a:spcBef>
                  <a:spcPct val="0"/>
                </a:spcBef>
              </a:pPr>
              <a:t>44</a:t>
            </a:fld>
            <a:endParaRPr lang="de-DE" altLang="de-DE" smtClean="0">
              <a:latin typeface="Helvetica" pitchFamily="2"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Dieselbe Aufgabe wie beim vorigen Beispiel.</a:t>
            </a:r>
          </a:p>
          <a:p>
            <a:r>
              <a:rPr lang="de-DE" altLang="de-DE" b="1" dirty="0" smtClean="0"/>
              <a:t>Bilder</a:t>
            </a:r>
            <a:r>
              <a:rPr lang="de-DE" altLang="de-DE" dirty="0" smtClean="0"/>
              <a:t>: Natürlich entstandener </a:t>
            </a:r>
            <a:r>
              <a:rPr lang="de-DE" altLang="de-DE" dirty="0" err="1" smtClean="0"/>
              <a:t>Felskopf</a:t>
            </a:r>
            <a:r>
              <a:rPr lang="de-DE" altLang="de-DE" dirty="0" smtClean="0"/>
              <a:t> in den Stubaier Alpen (unterhalb des </a:t>
            </a:r>
            <a:r>
              <a:rPr lang="de-DE" altLang="de-DE" dirty="0" err="1" smtClean="0"/>
              <a:t>Kalbenjochs</a:t>
            </a:r>
            <a:r>
              <a:rPr lang="de-DE" altLang="de-DE" dirty="0" smtClean="0"/>
              <a:t> bei der Gemeinde </a:t>
            </a:r>
            <a:r>
              <a:rPr lang="de-DE" altLang="de-DE" dirty="0" err="1" smtClean="0"/>
              <a:t>Trins</a:t>
            </a:r>
            <a:r>
              <a:rPr lang="de-DE" altLang="de-DE" dirty="0" smtClean="0"/>
              <a:t>) und Figuren auf den Osterinseln. Warum kann das eine von alleine, das andere sicher nicht von alleine entstanden sein? Waran erkennt man das an den „Köpfen“? (Spezifität der Formen; Grenzen der Formungskräfte der Erosion; ein Mensch, der planen kann, hat viel mehr Möglichkeiten, formend einzugreifen)</a:t>
            </a:r>
          </a:p>
          <a:p>
            <a:r>
              <a:rPr lang="de-DE" altLang="de-DE" dirty="0" smtClean="0"/>
              <a:t>Bildquellen:</a:t>
            </a:r>
            <a:r>
              <a:rPr lang="de-DE" altLang="de-DE" baseline="0" dirty="0" smtClean="0"/>
              <a:t> Links: R. Junker, rechts: </a:t>
            </a:r>
            <a:r>
              <a:rPr lang="de-DE" dirty="0" smtClean="0"/>
              <a:t>Bryan </a:t>
            </a:r>
            <a:r>
              <a:rPr lang="de-DE" dirty="0" err="1" smtClean="0"/>
              <a:t>Busovicki</a:t>
            </a:r>
            <a:r>
              <a:rPr lang="de-DE" dirty="0" smtClean="0"/>
              <a:t>, </a:t>
            </a:r>
            <a:r>
              <a:rPr lang="de-DE" altLang="de-DE" baseline="0" dirty="0" smtClean="0"/>
              <a:t>Adobe Stock</a:t>
            </a:r>
            <a:endParaRPr lang="de-DE" altLang="de-DE" dirty="0" smtClean="0"/>
          </a:p>
          <a:p>
            <a:endParaRPr lang="de-DE" altLang="de-DE" dirty="0" smtClean="0"/>
          </a:p>
        </p:txBody>
      </p:sp>
      <p:sp>
        <p:nvSpPr>
          <p:cNvPr id="135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C8FADEF-0F46-4CB1-93B9-30873610BCAD}" type="slidenum">
              <a:rPr lang="de-DE" altLang="de-DE" smtClean="0">
                <a:latin typeface="Helvetica" pitchFamily="2" charset="0"/>
              </a:rPr>
              <a:pPr eaLnBrk="1" hangingPunct="1">
                <a:spcBef>
                  <a:spcPct val="0"/>
                </a:spcBef>
              </a:pPr>
              <a:t>45</a:t>
            </a:fld>
            <a:endParaRPr lang="de-DE" altLang="de-DE" smtClean="0">
              <a:latin typeface="Helvetica" pitchFamily="2"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Bildquellen:</a:t>
            </a:r>
            <a:r>
              <a:rPr lang="de-DE" altLang="de-DE" baseline="0" dirty="0" smtClean="0"/>
              <a:t> Links: </a:t>
            </a:r>
            <a:r>
              <a:rPr lang="de-DE" altLang="de-DE" baseline="0" dirty="0" err="1" smtClean="0"/>
              <a:t>Pixabay</a:t>
            </a:r>
            <a:r>
              <a:rPr lang="de-DE" altLang="de-DE" baseline="0" dirty="0" smtClean="0"/>
              <a:t>, rechts: R. Junker</a:t>
            </a:r>
            <a:endParaRPr lang="de-DE" altLang="de-DE" dirty="0" smtClean="0"/>
          </a:p>
        </p:txBody>
      </p:sp>
      <p:sp>
        <p:nvSpPr>
          <p:cNvPr id="1361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78874B3-67F4-4824-A371-E0ADA46438F9}" type="slidenum">
              <a:rPr lang="de-DE" altLang="de-DE" smtClean="0">
                <a:latin typeface="Helvetica" pitchFamily="2" charset="0"/>
              </a:rPr>
              <a:pPr eaLnBrk="1" hangingPunct="1">
                <a:spcBef>
                  <a:spcPct val="0"/>
                </a:spcBef>
              </a:pPr>
              <a:t>46</a:t>
            </a:fld>
            <a:endParaRPr lang="de-DE" altLang="de-DE" smtClean="0">
              <a:latin typeface="Helvetica" pitchFamily="2"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smtClean="0"/>
              <a:t>Dieselbe Aufgabe wie bei den vorigen Beispielen.</a:t>
            </a:r>
          </a:p>
          <a:p>
            <a:pPr eaLnBrk="1" hangingPunct="1">
              <a:spcBef>
                <a:spcPct val="0"/>
              </a:spcBef>
            </a:pPr>
            <a:r>
              <a:rPr lang="de-DE" altLang="de-DE" b="1" smtClean="0"/>
              <a:t>Im Falle der Technik kommt zusätzlich zum komplizierten Muster noch die Kategorie der Zweckmäßigkeit hinzu. </a:t>
            </a:r>
            <a:r>
              <a:rPr lang="de-DE" altLang="de-DE" smtClean="0"/>
              <a:t>Die Geräte erfüllen einen Zweck, sie sind „für etwas gut“, sie können auch kaputt gehen.</a:t>
            </a:r>
          </a:p>
          <a:p>
            <a:pPr eaLnBrk="1" hangingPunct="1">
              <a:spcBef>
                <a:spcPct val="0"/>
              </a:spcBef>
            </a:pPr>
            <a:r>
              <a:rPr lang="de-DE" altLang="de-DE" smtClean="0"/>
              <a:t>Wir wissen, dass solche Gebilde nur entstehen, wenn man am Anfang einen Plan hatte und gezielt dessen Umsetzung bis zum gewünschten Ergebnis vorangetrieben hat.</a:t>
            </a:r>
          </a:p>
          <a:p>
            <a:r>
              <a:rPr lang="de-DE" altLang="de-DE" smtClean="0"/>
              <a:t>Die Geröllhalde ist auch komplex, erfüllt aber als solche keinen Zweck in sich und kann als solche auch nicht kaputt gehen. Sie braucht zu ihrer Entstehung auch keinen Plan; natürliche Prozesse wie Erosion (evtl. Erdbeben u. a. ) genügen völlig, um ihre Struktur bzw. ihr Aussehen erklären zu können. Bei zweckmäßigen technischen Gebilden ist das ganz anders.</a:t>
            </a:r>
          </a:p>
          <a:p>
            <a:endParaRPr lang="de-DE" altLang="de-DE" smtClean="0"/>
          </a:p>
        </p:txBody>
      </p:sp>
      <p:sp>
        <p:nvSpPr>
          <p:cNvPr id="1372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DB0BEA2-ECD7-43F1-B60A-C8DF32F65D35}" type="slidenum">
              <a:rPr lang="de-DE" altLang="de-DE" smtClean="0">
                <a:latin typeface="Helvetica" pitchFamily="2" charset="0"/>
              </a:rPr>
              <a:pPr eaLnBrk="1" hangingPunct="1">
                <a:spcBef>
                  <a:spcPct val="0"/>
                </a:spcBef>
              </a:pPr>
              <a:t>47</a:t>
            </a:fld>
            <a:endParaRPr lang="de-DE" altLang="de-DE" smtClean="0">
              <a:latin typeface="Helvetica" pitchFamily="2"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Bild: </a:t>
            </a:r>
            <a:r>
              <a:rPr lang="de-DE" dirty="0" err="1" smtClean="0"/>
              <a:t>Jittiwan</a:t>
            </a:r>
            <a:r>
              <a:rPr lang="de-DE" dirty="0" smtClean="0"/>
              <a:t>, </a:t>
            </a:r>
            <a:r>
              <a:rPr lang="de-DE" altLang="de-DE" dirty="0" smtClean="0"/>
              <a:t>Adobe Stock</a:t>
            </a:r>
          </a:p>
        </p:txBody>
      </p:sp>
      <p:sp>
        <p:nvSpPr>
          <p:cNvPr id="13824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B492F11-C929-4B63-BB34-B1E46D89C8A8}" type="slidenum">
              <a:rPr lang="de-DE" altLang="de-DE" smtClean="0">
                <a:latin typeface="Helvetica" pitchFamily="2" charset="0"/>
              </a:rPr>
              <a:pPr eaLnBrk="1" hangingPunct="1">
                <a:spcBef>
                  <a:spcPct val="0"/>
                </a:spcBef>
              </a:pPr>
              <a:t>48</a:t>
            </a:fld>
            <a:endParaRPr lang="de-DE" altLang="de-DE" smtClean="0">
              <a:latin typeface="Helvetica" pitchFamily="2"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Bild:</a:t>
            </a:r>
            <a:r>
              <a:rPr lang="de-DE" altLang="de-DE" baseline="0" dirty="0" smtClean="0"/>
              <a:t> Adobe Stock</a:t>
            </a:r>
            <a:endParaRPr lang="de-DE" altLang="de-DE" dirty="0" smtClean="0"/>
          </a:p>
        </p:txBody>
      </p:sp>
      <p:sp>
        <p:nvSpPr>
          <p:cNvPr id="1392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0C984BF-30A3-45C7-95CD-056A0693432E}" type="slidenum">
              <a:rPr lang="de-DE" altLang="de-DE" smtClean="0">
                <a:latin typeface="Helvetica" pitchFamily="2" charset="0"/>
              </a:rPr>
              <a:pPr eaLnBrk="1" hangingPunct="1">
                <a:spcBef>
                  <a:spcPct val="0"/>
                </a:spcBef>
              </a:pPr>
              <a:t>49</a:t>
            </a:fld>
            <a:endParaRPr lang="de-DE" altLang="de-DE" smtClean="0">
              <a:latin typeface="Helvetica" pitchFamily="2"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smtClean="0"/>
              <a:t>Bewusst machen, was einem intuitiv klar ist: Was sind Kennzeichen kreativer Verursachung? </a:t>
            </a:r>
          </a:p>
        </p:txBody>
      </p:sp>
      <p:sp>
        <p:nvSpPr>
          <p:cNvPr id="14029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11D84D9-2DE8-4089-B8BC-703BC8FD79EB}" type="slidenum">
              <a:rPr lang="de-DE" altLang="de-DE" smtClean="0">
                <a:latin typeface="Helvetica" pitchFamily="2" charset="0"/>
              </a:rPr>
              <a:pPr eaLnBrk="1" hangingPunct="1">
                <a:spcBef>
                  <a:spcPct val="0"/>
                </a:spcBef>
              </a:pPr>
              <a:t>50</a:t>
            </a:fld>
            <a:endParaRPr lang="de-DE" altLang="de-DE" smtClean="0">
              <a:latin typeface="Helvetica" pitchFamily="2"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Anwendung Vogelflug</a:t>
            </a:r>
          </a:p>
          <a:p>
            <a:r>
              <a:rPr lang="de-DE" altLang="de-DE" dirty="0" smtClean="0"/>
              <a:t>Bild:</a:t>
            </a:r>
            <a:r>
              <a:rPr lang="de-DE" altLang="de-DE" baseline="0" dirty="0" smtClean="0"/>
              <a:t> </a:t>
            </a:r>
            <a:r>
              <a:rPr lang="de-DE" altLang="de-DE" baseline="0" dirty="0" err="1" smtClean="0"/>
              <a:t>Pixabay</a:t>
            </a:r>
            <a:endParaRPr lang="de-DE" altLang="de-DE" dirty="0" smtClean="0"/>
          </a:p>
        </p:txBody>
      </p:sp>
      <p:sp>
        <p:nvSpPr>
          <p:cNvPr id="1413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E492684-F44D-4490-AC28-23F4E8704D49}" type="slidenum">
              <a:rPr lang="de-DE" altLang="de-DE" smtClean="0">
                <a:latin typeface="Helvetica" pitchFamily="2" charset="0"/>
              </a:rPr>
              <a:pPr eaLnBrk="1" hangingPunct="1">
                <a:spcBef>
                  <a:spcPct val="0"/>
                </a:spcBef>
              </a:pPr>
              <a:t>51</a:t>
            </a:fld>
            <a:endParaRPr lang="de-DE" altLang="de-DE" smtClean="0">
              <a:latin typeface="Helvetica" pitchFamily="2"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Schachbrettfalter</a:t>
            </a:r>
            <a:r>
              <a:rPr lang="de-DE" baseline="0" dirty="0" smtClean="0"/>
              <a:t> auf Flockenblume. </a:t>
            </a:r>
            <a:r>
              <a:rPr lang="de-DE" dirty="0" smtClean="0"/>
              <a:t>Foto: R. Junker</a:t>
            </a:r>
            <a:endParaRPr lang="de-DE" dirty="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6</a:t>
            </a:fld>
            <a:endParaRPr lang="de-DE"/>
          </a:p>
        </p:txBody>
      </p:sp>
    </p:spTree>
    <p:extLst>
      <p:ext uri="{BB962C8B-B14F-4D97-AF65-F5344CB8AC3E}">
        <p14:creationId xmlns:p14="http://schemas.microsoft.com/office/powerpoint/2010/main" val="20761008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b="1" smtClean="0"/>
              <a:t>Vergleich: Was muss man alles planen, damit ein Airbus sicher funktioniert? Und ein Airbus kann viel weniger als ein Vogel!</a:t>
            </a:r>
          </a:p>
        </p:txBody>
      </p:sp>
      <p:sp>
        <p:nvSpPr>
          <p:cNvPr id="1423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983C5EC-B375-4618-B1ED-E4034FB3FE87}" type="slidenum">
              <a:rPr lang="de-DE" altLang="de-DE" smtClean="0">
                <a:latin typeface="Helvetica" pitchFamily="2" charset="0"/>
              </a:rPr>
              <a:pPr eaLnBrk="1" hangingPunct="1">
                <a:spcBef>
                  <a:spcPct val="0"/>
                </a:spcBef>
              </a:pPr>
              <a:t>54</a:t>
            </a:fld>
            <a:endParaRPr lang="de-DE" altLang="de-DE" smtClean="0">
              <a:latin typeface="Helvetica" pitchFamily="2"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 </a:t>
            </a:r>
            <a:r>
              <a:rPr lang="de-DE" dirty="0" err="1" smtClean="0"/>
              <a:t>Pixabay</a:t>
            </a:r>
            <a:endParaRPr lang="de-DE" dirty="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56</a:t>
            </a:fld>
            <a:endParaRPr lang="de-DE"/>
          </a:p>
        </p:txBody>
      </p:sp>
    </p:spTree>
    <p:extLst>
      <p:ext uri="{BB962C8B-B14F-4D97-AF65-F5344CB8AC3E}">
        <p14:creationId xmlns:p14="http://schemas.microsoft.com/office/powerpoint/2010/main" val="23700594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dirty="0" err="1" smtClean="0"/>
              <a:t>Pixabay</a:t>
            </a:r>
            <a:endParaRPr lang="de-DE" altLang="de-DE" dirty="0" smtClean="0"/>
          </a:p>
        </p:txBody>
      </p:sp>
      <p:sp>
        <p:nvSpPr>
          <p:cNvPr id="14336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FD7669E-3883-4607-9EDC-359FAFEE5057}" type="slidenum">
              <a:rPr lang="de-DE" altLang="de-DE" smtClean="0">
                <a:latin typeface="Arial" charset="0"/>
              </a:rPr>
              <a:pPr eaLnBrk="1" hangingPunct="1">
                <a:spcBef>
                  <a:spcPct val="0"/>
                </a:spcBef>
              </a:pPr>
              <a:t>57</a:t>
            </a:fld>
            <a:endParaRPr lang="de-DE" altLang="de-DE" smtClean="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sz="1200" kern="1200" dirty="0" err="1" smtClean="0">
                <a:solidFill>
                  <a:schemeClr val="tx1"/>
                </a:solidFill>
                <a:effectLst/>
                <a:latin typeface="+mn-lt"/>
                <a:ea typeface="+mn-ea"/>
                <a:cs typeface="+mn-cs"/>
              </a:rPr>
              <a:t>Bildquelle</a:t>
            </a:r>
            <a:r>
              <a:rPr lang="en-GB" sz="1200" kern="1200" dirty="0" smtClean="0">
                <a:solidFill>
                  <a:schemeClr val="tx1"/>
                </a:solidFill>
                <a:effectLst/>
                <a:latin typeface="+mn-lt"/>
                <a:ea typeface="+mn-ea"/>
                <a:cs typeface="+mn-cs"/>
              </a:rPr>
              <a:t>: Imago: Fritz Geller-Grimm, CC BY-SA 2.5; </a:t>
            </a:r>
            <a:r>
              <a:rPr lang="en-GB" sz="1200" kern="1200" dirty="0" err="1" smtClean="0">
                <a:solidFill>
                  <a:schemeClr val="tx1"/>
                </a:solidFill>
                <a:effectLst/>
                <a:latin typeface="+mn-lt"/>
                <a:ea typeface="+mn-ea"/>
                <a:cs typeface="+mn-cs"/>
              </a:rPr>
              <a:t>Larve</a:t>
            </a:r>
            <a:r>
              <a:rPr lang="en-GB" sz="1200" kern="1200" dirty="0" smtClean="0">
                <a:solidFill>
                  <a:schemeClr val="tx1"/>
                </a:solidFill>
                <a:effectLst/>
                <a:latin typeface="+mn-lt"/>
                <a:ea typeface="+mn-ea"/>
                <a:cs typeface="+mn-cs"/>
              </a:rPr>
              <a:t>: © pjt56, CC BY 3.0.</a:t>
            </a:r>
            <a:endParaRPr lang="de-DE" sz="1200" kern="1200" dirty="0" smtClean="0">
              <a:solidFill>
                <a:schemeClr val="tx1"/>
              </a:solidFill>
              <a:effectLst/>
              <a:latin typeface="+mn-lt"/>
              <a:ea typeface="+mn-ea"/>
              <a:cs typeface="+mn-cs"/>
            </a:endParaRPr>
          </a:p>
          <a:p>
            <a:pPr eaLnBrk="1" hangingPunct="1">
              <a:spcBef>
                <a:spcPct val="0"/>
              </a:spcBef>
            </a:pPr>
            <a:endParaRPr lang="de-DE" altLang="de-DE" dirty="0" smtClean="0"/>
          </a:p>
        </p:txBody>
      </p:sp>
      <p:sp>
        <p:nvSpPr>
          <p:cNvPr id="14541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A593EFA-F707-4319-995F-53E00B3D860D}" type="slidenum">
              <a:rPr lang="de-DE" altLang="de-DE" smtClean="0">
                <a:latin typeface="Arial" charset="0"/>
              </a:rPr>
              <a:pPr eaLnBrk="1" hangingPunct="1">
                <a:spcBef>
                  <a:spcPct val="0"/>
                </a:spcBef>
              </a:pPr>
              <a:t>58</a:t>
            </a:fld>
            <a:endParaRPr lang="de-DE" altLang="de-DE" smtClean="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Die Miniatur-Zahnräder der Käferzikaden-Larve </a:t>
            </a:r>
            <a:r>
              <a:rPr lang="de-DE" altLang="de-DE" i="1" dirty="0" err="1" smtClean="0"/>
              <a:t>Issus</a:t>
            </a:r>
            <a:r>
              <a:rPr lang="de-DE" altLang="de-DE" i="1" dirty="0" smtClean="0"/>
              <a:t> </a:t>
            </a:r>
            <a:r>
              <a:rPr lang="de-DE" altLang="de-DE" i="1" dirty="0" err="1" smtClean="0"/>
              <a:t>coleoptratus</a:t>
            </a:r>
            <a:r>
              <a:rPr lang="de-DE" altLang="de-DE" dirty="0" smtClean="0"/>
              <a:t>. Bildbreite ca. 0,1 mm! </a:t>
            </a:r>
            <a:endParaRPr lang="en-US" altLang="de-DE" dirty="0" smtClean="0"/>
          </a:p>
        </p:txBody>
      </p:sp>
      <p:sp>
        <p:nvSpPr>
          <p:cNvPr id="14643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78219C3-17D4-408F-830F-2D9C94AAC6FA}" type="slidenum">
              <a:rPr lang="de-DE" altLang="de-DE" smtClean="0">
                <a:latin typeface="Helvetica" pitchFamily="2" charset="0"/>
              </a:rPr>
              <a:pPr eaLnBrk="1" hangingPunct="1">
                <a:spcBef>
                  <a:spcPct val="0"/>
                </a:spcBef>
              </a:pPr>
              <a:t>59</a:t>
            </a:fld>
            <a:endParaRPr lang="de-DE" altLang="de-DE" smtClean="0">
              <a:latin typeface="Helvetica" pitchFamily="2"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Alle Sachinfos zu diesem Beispiel sind in der </a:t>
            </a:r>
            <a:r>
              <a:rPr lang="de-DE" altLang="de-DE" dirty="0" err="1" smtClean="0"/>
              <a:t>Erklärdatei</a:t>
            </a:r>
            <a:r>
              <a:rPr lang="de-DE" altLang="de-DE" baseline="0" dirty="0" smtClean="0"/>
              <a:t> zusammengestellt.</a:t>
            </a:r>
          </a:p>
          <a:p>
            <a:r>
              <a:rPr lang="de-DE" altLang="de-DE" baseline="0" dirty="0" smtClean="0"/>
              <a:t>Foto: R. Junker</a:t>
            </a:r>
            <a:endParaRPr lang="de-DE" altLang="de-DE" dirty="0" smtClean="0"/>
          </a:p>
        </p:txBody>
      </p:sp>
      <p:sp>
        <p:nvSpPr>
          <p:cNvPr id="14746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55ABC91-B789-4ED2-A350-FA7CAE5502C8}" type="slidenum">
              <a:rPr lang="de-DE" altLang="de-DE" smtClean="0">
                <a:latin typeface="Helvetica" pitchFamily="2" charset="0"/>
              </a:rPr>
              <a:pPr eaLnBrk="1" hangingPunct="1">
                <a:spcBef>
                  <a:spcPct val="0"/>
                </a:spcBef>
              </a:pPr>
              <a:t>62</a:t>
            </a:fld>
            <a:endParaRPr lang="de-DE" altLang="de-DE" smtClean="0">
              <a:latin typeface="Helvetica" pitchFamily="2"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baseline="0" dirty="0" smtClean="0"/>
              <a:t>Foto: R. </a:t>
            </a:r>
            <a:r>
              <a:rPr lang="de-DE" altLang="de-DE" baseline="0" dirty="0" err="1" smtClean="0"/>
              <a:t>Wiskin</a:t>
            </a:r>
            <a:endParaRPr lang="de-DE" altLang="de-DE" dirty="0" smtClean="0"/>
          </a:p>
          <a:p>
            <a:endParaRPr lang="de-DE" dirty="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65</a:t>
            </a:fld>
            <a:endParaRPr lang="de-DE"/>
          </a:p>
        </p:txBody>
      </p:sp>
    </p:spTree>
    <p:extLst>
      <p:ext uri="{BB962C8B-B14F-4D97-AF65-F5344CB8AC3E}">
        <p14:creationId xmlns:p14="http://schemas.microsoft.com/office/powerpoint/2010/main" val="24482490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baseline="0" dirty="0" smtClean="0"/>
              <a:t>Foto: R. Junker</a:t>
            </a:r>
            <a:endParaRPr lang="de-DE" altLang="de-DE" dirty="0" smtClean="0"/>
          </a:p>
          <a:p>
            <a:endParaRPr lang="de-DE" dirty="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66</a:t>
            </a:fld>
            <a:endParaRPr lang="de-DE"/>
          </a:p>
        </p:txBody>
      </p:sp>
    </p:spTree>
    <p:extLst>
      <p:ext uri="{BB962C8B-B14F-4D97-AF65-F5344CB8AC3E}">
        <p14:creationId xmlns:p14="http://schemas.microsoft.com/office/powerpoint/2010/main" val="16061836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b="0" dirty="0" smtClean="0"/>
              <a:t>Video „Salbei und Biene.mov“ im</a:t>
            </a:r>
            <a:r>
              <a:rPr lang="de-DE" altLang="de-DE" b="0" baseline="0" dirty="0" smtClean="0"/>
              <a:t> Zusatzmaterial</a:t>
            </a:r>
            <a:endParaRPr lang="de-DE" altLang="de-DE" b="0" dirty="0" smtClean="0"/>
          </a:p>
        </p:txBody>
      </p:sp>
      <p:sp>
        <p:nvSpPr>
          <p:cNvPr id="1484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703193D-0548-4093-9AFE-6A5C652273B5}" type="slidenum">
              <a:rPr lang="de-DE" altLang="de-DE" smtClean="0">
                <a:latin typeface="Helvetica" pitchFamily="2" charset="0"/>
              </a:rPr>
              <a:pPr eaLnBrk="1" hangingPunct="1">
                <a:spcBef>
                  <a:spcPct val="0"/>
                </a:spcBef>
              </a:pPr>
              <a:t>67</a:t>
            </a:fld>
            <a:endParaRPr lang="de-DE" altLang="de-DE" smtClean="0">
              <a:latin typeface="Helvetica" pitchFamily="2"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baseline="0" dirty="0" smtClean="0"/>
              <a:t>Foto: R. </a:t>
            </a:r>
            <a:r>
              <a:rPr lang="de-DE" altLang="de-DE" baseline="0" dirty="0" err="1" smtClean="0"/>
              <a:t>Wiskin</a:t>
            </a:r>
            <a:endParaRPr lang="de-DE" altLang="de-DE" dirty="0" smtClean="0"/>
          </a:p>
          <a:p>
            <a:endParaRPr lang="de-DE" dirty="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68</a:t>
            </a:fld>
            <a:endParaRPr lang="de-DE"/>
          </a:p>
        </p:txBody>
      </p:sp>
    </p:spTree>
    <p:extLst>
      <p:ext uri="{BB962C8B-B14F-4D97-AF65-F5344CB8AC3E}">
        <p14:creationId xmlns:p14="http://schemas.microsoft.com/office/powerpoint/2010/main" val="1544718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Hinweis: </a:t>
            </a:r>
            <a:r>
              <a:rPr lang="de-DE" dirty="0" smtClean="0"/>
              <a:t>Bei Zeitknappheit kann</a:t>
            </a:r>
            <a:r>
              <a:rPr lang="de-DE" baseline="0" dirty="0" smtClean="0"/>
              <a:t> diese Folie weggelassen werden.</a:t>
            </a:r>
            <a:endParaRPr lang="de-DE" dirty="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7</a:t>
            </a:fld>
            <a:endParaRPr lang="de-DE"/>
          </a:p>
        </p:txBody>
      </p:sp>
    </p:spTree>
    <p:extLst>
      <p:ext uri="{BB962C8B-B14F-4D97-AF65-F5344CB8AC3E}">
        <p14:creationId xmlns:p14="http://schemas.microsoft.com/office/powerpoint/2010/main" val="7458951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2-6 mm groß. Diese Ameisen hinterlassen an ihren Bissstellen in der menschlichen Haut kleine Eiterpusteln und beim Einstich einen brennenden Schmerz. Das starke Gift der Feuerameisen kann allergische Reaktionen auslösen. </a:t>
            </a:r>
          </a:p>
          <a:p>
            <a:r>
              <a:rPr lang="de-DE" altLang="de-DE" dirty="0" smtClean="0"/>
              <a:t>Bildquelle:</a:t>
            </a:r>
            <a:r>
              <a:rPr lang="de-DE" altLang="de-DE" baseline="0" dirty="0" smtClean="0"/>
              <a:t> </a:t>
            </a:r>
            <a:r>
              <a:rPr lang="de-DE" dirty="0" err="1" smtClean="0"/>
              <a:t>Wuermchenmario</a:t>
            </a:r>
            <a:r>
              <a:rPr lang="de-DE" dirty="0" smtClean="0"/>
              <a:t>,</a:t>
            </a:r>
            <a:r>
              <a:rPr lang="de-DE" baseline="0" dirty="0" smtClean="0"/>
              <a:t> CC BY-SA 3.0; https://antlab.gatech.edu/antlab/About_Me.html</a:t>
            </a:r>
            <a:endParaRPr lang="de-DE" altLang="de-DE" dirty="0" smtClean="0"/>
          </a:p>
        </p:txBody>
      </p:sp>
      <p:sp>
        <p:nvSpPr>
          <p:cNvPr id="1495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6EADDEC-301E-471D-8AE3-964341E77AA5}" type="slidenum">
              <a:rPr lang="de-DE" altLang="de-DE" smtClean="0">
                <a:latin typeface="Helvetica" pitchFamily="2" charset="0"/>
              </a:rPr>
              <a:pPr eaLnBrk="1" hangingPunct="1">
                <a:spcBef>
                  <a:spcPct val="0"/>
                </a:spcBef>
              </a:pPr>
              <a:t>69</a:t>
            </a:fld>
            <a:endParaRPr lang="de-DE" altLang="de-DE" smtClean="0">
              <a:latin typeface="Helvetica" pitchFamily="2"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70</a:t>
            </a:fld>
            <a:endParaRPr lang="de-DE"/>
          </a:p>
        </p:txBody>
      </p:sp>
    </p:spTree>
    <p:extLst>
      <p:ext uri="{BB962C8B-B14F-4D97-AF65-F5344CB8AC3E}">
        <p14:creationId xmlns:p14="http://schemas.microsoft.com/office/powerpoint/2010/main" val="28959162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smtClean="0"/>
          </a:p>
        </p:txBody>
      </p:sp>
      <p:sp>
        <p:nvSpPr>
          <p:cNvPr id="15053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F07D43F-2EDB-4BA7-BDFB-89406BD49F2D}" type="slidenum">
              <a:rPr lang="de-DE" altLang="de-DE" smtClean="0">
                <a:latin typeface="Arial" charset="0"/>
              </a:rPr>
              <a:pPr eaLnBrk="1" hangingPunct="1">
                <a:spcBef>
                  <a:spcPct val="0"/>
                </a:spcBef>
              </a:pPr>
              <a:t>71</a:t>
            </a:fld>
            <a:endParaRPr lang="de-DE" altLang="de-DE" smtClean="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Bildquelle: https://antlab.gatech.edu/antlab/The_Ant_Raft.html; </a:t>
            </a:r>
            <a:r>
              <a:rPr lang="de-DE" sz="1200" b="0" i="0" u="none" strike="noStrike" kern="1200" baseline="0" dirty="0" smtClean="0">
                <a:solidFill>
                  <a:schemeClr val="tx1"/>
                </a:solidFill>
                <a:latin typeface="+mn-lt"/>
                <a:ea typeface="+mn-ea"/>
                <a:cs typeface="+mn-cs"/>
              </a:rPr>
              <a:t>© Tim </a:t>
            </a:r>
            <a:r>
              <a:rPr lang="de-DE" sz="1200" b="0" i="0" u="none" strike="noStrike" kern="1200" baseline="0" dirty="0" err="1" smtClean="0">
                <a:solidFill>
                  <a:schemeClr val="tx1"/>
                </a:solidFill>
                <a:latin typeface="+mn-lt"/>
                <a:ea typeface="+mn-ea"/>
                <a:cs typeface="+mn-cs"/>
              </a:rPr>
              <a:t>Nowack</a:t>
            </a:r>
            <a:r>
              <a:rPr lang="de-DE" sz="1200" b="0" i="0" u="none" strike="noStrike" kern="1200" baseline="0" dirty="0" smtClean="0">
                <a:solidFill>
                  <a:schemeClr val="tx1"/>
                </a:solidFill>
                <a:latin typeface="+mn-lt"/>
                <a:ea typeface="+mn-ea"/>
                <a:cs typeface="+mn-cs"/>
              </a:rPr>
              <a:t>,</a:t>
            </a:r>
          </a:p>
          <a:p>
            <a:r>
              <a:rPr lang="de-DE" sz="1200" b="0" i="0" u="none" strike="noStrike" kern="1200" baseline="0" dirty="0" smtClean="0">
                <a:solidFill>
                  <a:schemeClr val="tx1"/>
                </a:solidFill>
                <a:latin typeface="+mn-lt"/>
                <a:ea typeface="+mn-ea"/>
                <a:cs typeface="+mn-cs"/>
              </a:rPr>
              <a:t>Nathan </a:t>
            </a:r>
            <a:r>
              <a:rPr lang="de-DE" sz="1200" b="0" i="0" u="none" strike="noStrike" kern="1200" baseline="0" dirty="0" err="1" smtClean="0">
                <a:solidFill>
                  <a:schemeClr val="tx1"/>
                </a:solidFill>
                <a:latin typeface="+mn-lt"/>
                <a:ea typeface="+mn-ea"/>
                <a:cs typeface="+mn-cs"/>
              </a:rPr>
              <a:t>Mlot</a:t>
            </a:r>
            <a:r>
              <a:rPr lang="de-DE" sz="1200" b="0" i="0" u="none" strike="noStrike" kern="1200" baseline="0" dirty="0" smtClean="0">
                <a:solidFill>
                  <a:schemeClr val="tx1"/>
                </a:solidFill>
                <a:latin typeface="+mn-lt"/>
                <a:ea typeface="+mn-ea"/>
                <a:cs typeface="+mn-cs"/>
              </a:rPr>
              <a:t> und David Hu, mit freundlicher Genehmigung.</a:t>
            </a:r>
          </a:p>
          <a:p>
            <a:endParaRPr lang="de-DE" altLang="de-DE" dirty="0" smtClean="0"/>
          </a:p>
        </p:txBody>
      </p:sp>
      <p:sp>
        <p:nvSpPr>
          <p:cNvPr id="151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63821BD-0C87-4851-A4F9-98EDC4986B84}" type="slidenum">
              <a:rPr lang="de-DE" altLang="de-DE" smtClean="0">
                <a:latin typeface="Helvetica" pitchFamily="2" charset="0"/>
              </a:rPr>
              <a:pPr eaLnBrk="1" hangingPunct="1">
                <a:spcBef>
                  <a:spcPct val="0"/>
                </a:spcBef>
              </a:pPr>
              <a:t>72</a:t>
            </a:fld>
            <a:endParaRPr lang="de-DE" altLang="de-DE" smtClean="0">
              <a:latin typeface="Helvetica" pitchFamily="2"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Bildquelle: https://antlab.gatech.edu/antlab/The_Ant_Raft.html; </a:t>
            </a:r>
            <a:r>
              <a:rPr lang="de-DE" sz="1200" b="0" i="0" u="none" strike="noStrike" kern="1200" baseline="0" dirty="0" smtClean="0">
                <a:solidFill>
                  <a:schemeClr val="tx1"/>
                </a:solidFill>
                <a:latin typeface="+mn-lt"/>
                <a:ea typeface="+mn-ea"/>
                <a:cs typeface="+mn-cs"/>
              </a:rPr>
              <a:t>© Tim </a:t>
            </a:r>
            <a:r>
              <a:rPr lang="de-DE" sz="1200" b="0" i="0" u="none" strike="noStrike" kern="1200" baseline="0" dirty="0" err="1" smtClean="0">
                <a:solidFill>
                  <a:schemeClr val="tx1"/>
                </a:solidFill>
                <a:latin typeface="+mn-lt"/>
                <a:ea typeface="+mn-ea"/>
                <a:cs typeface="+mn-cs"/>
              </a:rPr>
              <a:t>Nowack</a:t>
            </a:r>
            <a:r>
              <a:rPr lang="de-DE" sz="1200" b="0" i="0" u="none" strike="noStrike" kern="1200" baseline="0" dirty="0" smtClean="0">
                <a:solidFill>
                  <a:schemeClr val="tx1"/>
                </a:solidFill>
                <a:latin typeface="+mn-lt"/>
                <a:ea typeface="+mn-ea"/>
                <a:cs typeface="+mn-cs"/>
              </a:rPr>
              <a:t>,</a:t>
            </a:r>
          </a:p>
          <a:p>
            <a:r>
              <a:rPr lang="de-DE" sz="1200" b="0" i="0" u="none" strike="noStrike" kern="1200" baseline="0" dirty="0" smtClean="0">
                <a:solidFill>
                  <a:schemeClr val="tx1"/>
                </a:solidFill>
                <a:latin typeface="+mn-lt"/>
                <a:ea typeface="+mn-ea"/>
                <a:cs typeface="+mn-cs"/>
              </a:rPr>
              <a:t>Nathan </a:t>
            </a:r>
            <a:r>
              <a:rPr lang="de-DE" sz="1200" b="0" i="0" u="none" strike="noStrike" kern="1200" baseline="0" dirty="0" err="1" smtClean="0">
                <a:solidFill>
                  <a:schemeClr val="tx1"/>
                </a:solidFill>
                <a:latin typeface="+mn-lt"/>
                <a:ea typeface="+mn-ea"/>
                <a:cs typeface="+mn-cs"/>
              </a:rPr>
              <a:t>Mlot</a:t>
            </a:r>
            <a:r>
              <a:rPr lang="de-DE" sz="1200" b="0" i="0" u="none" strike="noStrike" kern="1200" baseline="0" dirty="0" smtClean="0">
                <a:solidFill>
                  <a:schemeClr val="tx1"/>
                </a:solidFill>
                <a:latin typeface="+mn-lt"/>
                <a:ea typeface="+mn-ea"/>
                <a:cs typeface="+mn-cs"/>
              </a:rPr>
              <a:t> und David Hu, mit freundlicher Genehmigung.</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altLang="de-DE" dirty="0" smtClean="0"/>
          </a:p>
          <a:p>
            <a:endParaRPr lang="de-DE" altLang="de-DE" dirty="0" smtClean="0"/>
          </a:p>
        </p:txBody>
      </p:sp>
      <p:sp>
        <p:nvSpPr>
          <p:cNvPr id="1525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0638CAB-6961-465E-BA6C-428463CD9E8B}" type="slidenum">
              <a:rPr lang="de-DE" altLang="de-DE" smtClean="0">
                <a:latin typeface="Helvetica" pitchFamily="2" charset="0"/>
              </a:rPr>
              <a:pPr eaLnBrk="1" hangingPunct="1">
                <a:spcBef>
                  <a:spcPct val="0"/>
                </a:spcBef>
              </a:pPr>
              <a:t>73</a:t>
            </a:fld>
            <a:endParaRPr lang="de-DE" altLang="de-DE" smtClean="0">
              <a:latin typeface="Helvetica" pitchFamily="2"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b="1" smtClean="0"/>
              <a:t>„</a:t>
            </a:r>
            <a:r>
              <a:rPr lang="en-US" altLang="de-DE" b="1" smtClean="0"/>
              <a:t>a floating fire ant raft is pushed down on the surface of water”</a:t>
            </a:r>
          </a:p>
          <a:p>
            <a:r>
              <a:rPr lang="de-DE" altLang="de-DE" smtClean="0"/>
              <a:t>https://www.youtube.com/watch?v=2bdry7_5qck</a:t>
            </a:r>
          </a:p>
          <a:p>
            <a:endParaRPr lang="en-US" altLang="de-DE" b="1" smtClean="0"/>
          </a:p>
        </p:txBody>
      </p:sp>
      <p:sp>
        <p:nvSpPr>
          <p:cNvPr id="1536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12EBB71-24F5-47DD-B7B2-5295083484E2}" type="slidenum">
              <a:rPr lang="de-DE" altLang="de-DE" smtClean="0">
                <a:latin typeface="Helvetica" pitchFamily="2" charset="0"/>
              </a:rPr>
              <a:pPr eaLnBrk="1" hangingPunct="1">
                <a:spcBef>
                  <a:spcPct val="0"/>
                </a:spcBef>
              </a:pPr>
              <a:t>74</a:t>
            </a:fld>
            <a:endParaRPr lang="de-DE" altLang="de-DE" smtClean="0">
              <a:latin typeface="Helvetica" pitchFamily="2"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Bild zeigt, an welchen Stellen</a:t>
            </a:r>
            <a:r>
              <a:rPr lang="de-DE" baseline="0" dirty="0" smtClean="0"/>
              <a:t> sich die Ameisen aneinander klammern (Füße, Antennen). </a:t>
            </a:r>
            <a:r>
              <a:rPr lang="de-DE" dirty="0" smtClean="0"/>
              <a:t>Genauere Untersuchungen</a:t>
            </a:r>
            <a:r>
              <a:rPr lang="de-DE" baseline="0" dirty="0" smtClean="0"/>
              <a:t> haben gezeigt, dass die größten Ameisen ein grobes Netz bilde, dazwischen sind die mittelgroßen und in den verbleibenden Lücken die kleinen. Das Zusammenklammern geschieht hochgradig geordnet binnen weniger Minuten.</a:t>
            </a:r>
          </a:p>
          <a:p>
            <a:r>
              <a:rPr lang="de-DE" baseline="0" dirty="0" smtClean="0"/>
              <a:t>Quelle: </a:t>
            </a:r>
            <a:r>
              <a:rPr lang="de-DE" sz="1200" kern="1200" dirty="0" smtClean="0">
                <a:solidFill>
                  <a:schemeClr val="tx1"/>
                </a:solidFill>
                <a:effectLst/>
                <a:latin typeface="+mn-lt"/>
                <a:ea typeface="+mn-ea"/>
                <a:cs typeface="+mn-cs"/>
              </a:rPr>
              <a:t>Foster PC, </a:t>
            </a:r>
            <a:r>
              <a:rPr lang="de-DE" sz="1200" kern="1200" dirty="0" err="1" smtClean="0">
                <a:solidFill>
                  <a:schemeClr val="tx1"/>
                </a:solidFill>
                <a:effectLst/>
                <a:latin typeface="+mn-lt"/>
                <a:ea typeface="+mn-ea"/>
                <a:cs typeface="+mn-cs"/>
              </a:rPr>
              <a:t>Mlot</a:t>
            </a:r>
            <a:r>
              <a:rPr lang="de-DE" sz="1200" kern="1200" dirty="0" smtClean="0">
                <a:solidFill>
                  <a:schemeClr val="tx1"/>
                </a:solidFill>
                <a:effectLst/>
                <a:latin typeface="+mn-lt"/>
                <a:ea typeface="+mn-ea"/>
                <a:cs typeface="+mn-cs"/>
              </a:rPr>
              <a:t> NJ, Lin A &amp; Hu DL (2014) </a:t>
            </a:r>
            <a:r>
              <a:rPr lang="de-DE" sz="1200" kern="1200" dirty="0" err="1" smtClean="0">
                <a:solidFill>
                  <a:schemeClr val="tx1"/>
                </a:solidFill>
                <a:effectLst/>
                <a:latin typeface="+mn-lt"/>
                <a:ea typeface="+mn-ea"/>
                <a:cs typeface="+mn-cs"/>
              </a:rPr>
              <a:t>Fire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ants</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actively</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control</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spacing</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and</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orientation</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within</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self-assemblages</a:t>
            </a:r>
            <a:r>
              <a:rPr lang="de-DE" sz="1200" kern="1200" dirty="0" smtClean="0">
                <a:solidFill>
                  <a:schemeClr val="tx1"/>
                </a:solidFill>
                <a:effectLst/>
                <a:latin typeface="+mn-lt"/>
                <a:ea typeface="+mn-ea"/>
                <a:cs typeface="+mn-cs"/>
              </a:rPr>
              <a:t>. J. </a:t>
            </a:r>
            <a:r>
              <a:rPr lang="de-DE" sz="1200" kern="1200" dirty="0" err="1" smtClean="0">
                <a:solidFill>
                  <a:schemeClr val="tx1"/>
                </a:solidFill>
                <a:effectLst/>
                <a:latin typeface="+mn-lt"/>
                <a:ea typeface="+mn-ea"/>
                <a:cs typeface="+mn-cs"/>
              </a:rPr>
              <a:t>Exp</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Biol</a:t>
            </a:r>
            <a:r>
              <a:rPr lang="de-DE" sz="1200" kern="1200" dirty="0" smtClean="0">
                <a:solidFill>
                  <a:schemeClr val="tx1"/>
                </a:solidFill>
                <a:effectLst/>
                <a:latin typeface="+mn-lt"/>
                <a:ea typeface="+mn-ea"/>
                <a:cs typeface="+mn-cs"/>
              </a:rPr>
              <a:t>. </a:t>
            </a:r>
            <a:r>
              <a:rPr lang="de-DE" sz="1200" i="1" kern="1200" dirty="0" smtClean="0">
                <a:solidFill>
                  <a:schemeClr val="tx1"/>
                </a:solidFill>
                <a:effectLst/>
                <a:latin typeface="+mn-lt"/>
                <a:ea typeface="+mn-ea"/>
                <a:cs typeface="+mn-cs"/>
              </a:rPr>
              <a:t>217</a:t>
            </a:r>
            <a:r>
              <a:rPr lang="de-DE" sz="1200" kern="1200" dirty="0" smtClean="0">
                <a:solidFill>
                  <a:schemeClr val="tx1"/>
                </a:solidFill>
                <a:effectLst/>
                <a:latin typeface="+mn-lt"/>
                <a:ea typeface="+mn-ea"/>
                <a:cs typeface="+mn-cs"/>
              </a:rPr>
              <a:t>, 2089–2100.</a:t>
            </a:r>
            <a:r>
              <a:rPr lang="de-DE" sz="1200" kern="1200" baseline="0" dirty="0" smtClean="0">
                <a:solidFill>
                  <a:schemeClr val="tx1"/>
                </a:solidFill>
                <a:effectLst/>
                <a:latin typeface="+mn-lt"/>
                <a:ea typeface="+mn-ea"/>
                <a:cs typeface="+mn-cs"/>
              </a:rPr>
              <a:t> kostenlose Genehmigung für SIJ vorhanden.</a:t>
            </a:r>
            <a:endParaRPr lang="de-DE" dirty="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75</a:t>
            </a:fld>
            <a:endParaRPr lang="de-DE"/>
          </a:p>
        </p:txBody>
      </p:sp>
    </p:spTree>
    <p:extLst>
      <p:ext uri="{BB962C8B-B14F-4D97-AF65-F5344CB8AC3E}">
        <p14:creationId xmlns:p14="http://schemas.microsoft.com/office/powerpoint/2010/main" val="13999694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Zitat: http://antlab.gatech.edu/antlab/About_Me.html</a:t>
            </a:r>
          </a:p>
          <a:p>
            <a:r>
              <a:rPr lang="de-DE" altLang="de-DE" dirty="0" smtClean="0"/>
              <a:t>Bild:</a:t>
            </a:r>
            <a:r>
              <a:rPr lang="de-DE" altLang="de-DE" baseline="0" dirty="0" smtClean="0"/>
              <a:t> </a:t>
            </a:r>
            <a:r>
              <a:rPr lang="de-DE" altLang="de-DE" dirty="0" smtClean="0"/>
              <a:t>Bildquelle: https://antlab.gatech.edu/antlab/The_Ant_Raft.html; </a:t>
            </a:r>
            <a:r>
              <a:rPr lang="de-DE" sz="1200" b="0" i="0" u="none" strike="noStrike" kern="1200" baseline="0" dirty="0" smtClean="0">
                <a:solidFill>
                  <a:schemeClr val="tx1"/>
                </a:solidFill>
                <a:latin typeface="+mn-lt"/>
                <a:ea typeface="+mn-ea"/>
                <a:cs typeface="+mn-cs"/>
              </a:rPr>
              <a:t>© Tim </a:t>
            </a:r>
            <a:r>
              <a:rPr lang="de-DE" sz="1200" b="0" i="0" u="none" strike="noStrike" kern="1200" baseline="0" dirty="0" err="1" smtClean="0">
                <a:solidFill>
                  <a:schemeClr val="tx1"/>
                </a:solidFill>
                <a:latin typeface="+mn-lt"/>
                <a:ea typeface="+mn-ea"/>
                <a:cs typeface="+mn-cs"/>
              </a:rPr>
              <a:t>Nowack</a:t>
            </a:r>
            <a:r>
              <a:rPr lang="de-DE" sz="1200" b="0" i="0" u="none" strike="noStrike" kern="1200" baseline="0" dirty="0" smtClean="0">
                <a:solidFill>
                  <a:schemeClr val="tx1"/>
                </a:solidFill>
                <a:latin typeface="+mn-lt"/>
                <a:ea typeface="+mn-ea"/>
                <a:cs typeface="+mn-cs"/>
              </a:rPr>
              <a:t>,</a:t>
            </a:r>
          </a:p>
          <a:p>
            <a:r>
              <a:rPr lang="de-DE" sz="1200" b="0" i="0" u="none" strike="noStrike" kern="1200" baseline="0" dirty="0" smtClean="0">
                <a:solidFill>
                  <a:schemeClr val="tx1"/>
                </a:solidFill>
                <a:latin typeface="+mn-lt"/>
                <a:ea typeface="+mn-ea"/>
                <a:cs typeface="+mn-cs"/>
              </a:rPr>
              <a:t>Nathan </a:t>
            </a:r>
            <a:r>
              <a:rPr lang="de-DE" sz="1200" b="0" i="0" u="none" strike="noStrike" kern="1200" baseline="0" dirty="0" err="1" smtClean="0">
                <a:solidFill>
                  <a:schemeClr val="tx1"/>
                </a:solidFill>
                <a:latin typeface="+mn-lt"/>
                <a:ea typeface="+mn-ea"/>
                <a:cs typeface="+mn-cs"/>
              </a:rPr>
              <a:t>Mlot</a:t>
            </a:r>
            <a:r>
              <a:rPr lang="de-DE" sz="1200" b="0" i="0" u="none" strike="noStrike" kern="1200" baseline="0" dirty="0" smtClean="0">
                <a:solidFill>
                  <a:schemeClr val="tx1"/>
                </a:solidFill>
                <a:latin typeface="+mn-lt"/>
                <a:ea typeface="+mn-ea"/>
                <a:cs typeface="+mn-cs"/>
              </a:rPr>
              <a:t> und David Hu, mit freundlicher Genehmigung.</a:t>
            </a:r>
          </a:p>
          <a:p>
            <a:pPr marL="0" marR="0" indent="0" algn="l" defTabSz="914400" rtl="0" eaLnBrk="0" fontAlgn="base" latinLnBrk="0" hangingPunct="0">
              <a:lnSpc>
                <a:spcPct val="100000"/>
              </a:lnSpc>
              <a:spcBef>
                <a:spcPct val="30000"/>
              </a:spcBef>
              <a:spcAft>
                <a:spcPct val="0"/>
              </a:spcAft>
              <a:buClrTx/>
              <a:buSzTx/>
              <a:buFontTx/>
              <a:buNone/>
              <a:tabLst/>
              <a:defRPr/>
            </a:pPr>
            <a:endParaRPr lang="de-DE" altLang="de-DE" dirty="0" smtClean="0"/>
          </a:p>
          <a:p>
            <a:endParaRPr lang="de-DE" altLang="de-DE" dirty="0" smtClean="0"/>
          </a:p>
        </p:txBody>
      </p:sp>
      <p:sp>
        <p:nvSpPr>
          <p:cNvPr id="1546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5EE0918-9A32-42D2-A6E7-2C3B5D0B96BA}" type="slidenum">
              <a:rPr lang="de-DE" altLang="de-DE" smtClean="0">
                <a:latin typeface="Helvetica" pitchFamily="2" charset="0"/>
              </a:rPr>
              <a:pPr eaLnBrk="1" hangingPunct="1">
                <a:spcBef>
                  <a:spcPct val="0"/>
                </a:spcBef>
              </a:pPr>
              <a:t>76</a:t>
            </a:fld>
            <a:endParaRPr lang="de-DE" altLang="de-DE" smtClean="0">
              <a:latin typeface="Helvetica" pitchFamily="2"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smtClean="0"/>
              <a:t>Zitat: http://antlab.gatech.edu/antlab/About_Me.html</a:t>
            </a:r>
          </a:p>
        </p:txBody>
      </p:sp>
      <p:sp>
        <p:nvSpPr>
          <p:cNvPr id="15565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C978184-1B14-4E92-AD70-3A8483FFD01F}" type="slidenum">
              <a:rPr lang="de-DE" altLang="de-DE" smtClean="0">
                <a:latin typeface="Helvetica" pitchFamily="2" charset="0"/>
              </a:rPr>
              <a:pPr eaLnBrk="1" hangingPunct="1">
                <a:spcBef>
                  <a:spcPct val="0"/>
                </a:spcBef>
              </a:pPr>
              <a:t>77</a:t>
            </a:fld>
            <a:endParaRPr lang="de-DE" altLang="de-DE" smtClean="0">
              <a:latin typeface="Helvetica" pitchFamily="2"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smtClean="0"/>
          </a:p>
        </p:txBody>
      </p:sp>
      <p:sp>
        <p:nvSpPr>
          <p:cNvPr id="15770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C30C29E-2071-4E67-81D2-D03181488CF9}" type="slidenum">
              <a:rPr lang="de-DE" altLang="de-DE" smtClean="0">
                <a:latin typeface="Helvetica" pitchFamily="2" charset="0"/>
              </a:rPr>
              <a:pPr eaLnBrk="1" hangingPunct="1">
                <a:spcBef>
                  <a:spcPct val="0"/>
                </a:spcBef>
              </a:pPr>
              <a:t>78</a:t>
            </a:fld>
            <a:endParaRPr lang="de-DE" altLang="de-DE" smtClean="0">
              <a:latin typeface="Helvetica" pitchFamily="2"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sz="1200" b="1" kern="1200" dirty="0" smtClean="0">
                <a:solidFill>
                  <a:schemeClr val="tx1"/>
                </a:solidFill>
                <a:effectLst/>
                <a:latin typeface="+mn-lt"/>
                <a:ea typeface="+mn-ea"/>
                <a:cs typeface="+mn-cs"/>
              </a:rPr>
              <a:t>• Was wisst ihr über Evolution bzw. über die Vorstellung einer Abstammung der Lebewesen?</a:t>
            </a:r>
            <a:endParaRPr lang="de-DE" sz="1200"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 Warum glauben Wissenschaftler oder andere Leute an Evolution? Wie denkt ihr selber darüber?</a:t>
            </a:r>
            <a:endParaRPr lang="de-DE" sz="1200"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 Welche „Beweise“ für Evolution kennt ihr?</a:t>
            </a:r>
          </a:p>
          <a:p>
            <a:r>
              <a:rPr lang="de-DE" sz="1200" b="0" kern="1200" dirty="0" smtClean="0">
                <a:solidFill>
                  <a:schemeClr val="tx1"/>
                </a:solidFill>
                <a:effectLst/>
                <a:latin typeface="+mn-lt"/>
                <a:ea typeface="+mn-ea"/>
                <a:cs typeface="+mn-cs"/>
              </a:rPr>
              <a:t>Eigene</a:t>
            </a:r>
            <a:r>
              <a:rPr lang="de-DE" sz="1200" b="0" kern="1200" baseline="0" dirty="0" smtClean="0">
                <a:solidFill>
                  <a:schemeClr val="tx1"/>
                </a:solidFill>
                <a:effectLst/>
                <a:latin typeface="+mn-lt"/>
                <a:ea typeface="+mn-ea"/>
                <a:cs typeface="+mn-cs"/>
              </a:rPr>
              <a:t> Grafik</a:t>
            </a:r>
            <a:endParaRPr lang="de-DE" sz="1200" b="0" kern="1200" dirty="0">
              <a:solidFill>
                <a:schemeClr val="tx1"/>
              </a:solidFill>
              <a:effectLst/>
              <a:latin typeface="+mn-lt"/>
              <a:ea typeface="+mn-ea"/>
              <a:cs typeface="+mn-cs"/>
            </a:endParaRPr>
          </a:p>
        </p:txBody>
      </p:sp>
      <p:sp>
        <p:nvSpPr>
          <p:cNvPr id="1136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C3FB317-9077-4BC5-8E2C-CBC3400DAAF6}" type="slidenum">
              <a:rPr lang="de-DE" altLang="de-DE" smtClean="0">
                <a:latin typeface="Helvetica" pitchFamily="2" charset="0"/>
              </a:rPr>
              <a:pPr eaLnBrk="1" hangingPunct="1">
                <a:spcBef>
                  <a:spcPct val="0"/>
                </a:spcBef>
              </a:pPr>
              <a:t>9</a:t>
            </a:fld>
            <a:endParaRPr lang="de-DE" altLang="de-DE" smtClean="0">
              <a:latin typeface="Helvetica" pitchFamily="2"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b="1" dirty="0" smtClean="0"/>
              <a:t>Idee für Unterricht:</a:t>
            </a:r>
          </a:p>
          <a:p>
            <a:r>
              <a:rPr lang="de-DE" altLang="de-DE" dirty="0" smtClean="0"/>
              <a:t>Voraussetzungen sammeln, die ein Vogel zum Fliegen braucht. </a:t>
            </a:r>
          </a:p>
          <a:p>
            <a:r>
              <a:rPr lang="de-DE" altLang="de-DE" dirty="0" smtClean="0"/>
              <a:t>Beim Stichwort „Feder“ nachfragen, welche Eigenschaften eine flugtaugliche Feder benötigt.</a:t>
            </a:r>
          </a:p>
          <a:p>
            <a:pPr eaLnBrk="1" hangingPunct="1"/>
            <a:r>
              <a:rPr lang="de-DE" altLang="de-DE" b="1" dirty="0" smtClean="0">
                <a:solidFill>
                  <a:srgbClr val="0033CC"/>
                </a:solidFill>
              </a:rPr>
              <a:t>Detaillierte Infos </a:t>
            </a:r>
            <a:r>
              <a:rPr lang="de-DE" altLang="de-DE" dirty="0" smtClean="0">
                <a:solidFill>
                  <a:srgbClr val="0033CC"/>
                </a:solidFill>
              </a:rPr>
              <a:t>zu Vogelfedern finden</a:t>
            </a:r>
            <a:r>
              <a:rPr lang="de-DE" altLang="de-DE" baseline="0" dirty="0" smtClean="0">
                <a:solidFill>
                  <a:srgbClr val="0033CC"/>
                </a:solidFill>
              </a:rPr>
              <a:t> Sie im Artikel:</a:t>
            </a:r>
          </a:p>
          <a:p>
            <a:pPr eaLnBrk="1" hangingPunct="1"/>
            <a:r>
              <a:rPr lang="de-DE" sz="1200" b="0" kern="1200" dirty="0" smtClean="0">
                <a:solidFill>
                  <a:schemeClr val="tx1"/>
                </a:solidFill>
                <a:effectLst/>
                <a:latin typeface="+mn-lt"/>
                <a:ea typeface="+mn-ea"/>
                <a:cs typeface="+mn-cs"/>
              </a:rPr>
              <a:t>Junker R (2016) Vogelfedern und Vogelflug. 1. Was Evolutionshypothesen erklären müssten. Stud. Integr. J. 23, 75–82. https://www.si-journal.de/index2.php?artikel=jg23/heft2/sij232-2.html </a:t>
            </a:r>
            <a:endParaRPr lang="de-DE" altLang="de-DE" b="0" dirty="0" smtClean="0"/>
          </a:p>
          <a:p>
            <a:r>
              <a:rPr lang="de-DE" altLang="de-DE" dirty="0" smtClean="0"/>
              <a:t>Bild: </a:t>
            </a:r>
            <a:r>
              <a:rPr lang="de-DE" altLang="de-DE" dirty="0" err="1" smtClean="0"/>
              <a:t>AdobeStock</a:t>
            </a:r>
            <a:endParaRPr lang="de-DE" altLang="de-DE" dirty="0" smtClean="0"/>
          </a:p>
        </p:txBody>
      </p:sp>
      <p:sp>
        <p:nvSpPr>
          <p:cNvPr id="1597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fld id="{C39D46B8-386F-4C97-9B54-BE253C2C8F1F}" type="slidenum">
              <a:rPr lang="de-DE" altLang="de-DE" sz="1200" smtClean="0"/>
              <a:pPr eaLnBrk="1" hangingPunct="1"/>
              <a:t>80</a:t>
            </a:fld>
            <a:endParaRPr lang="de-DE" altLang="de-DE" sz="120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r>
              <a:rPr lang="de-DE" altLang="de-DE" b="1" dirty="0" smtClean="0">
                <a:solidFill>
                  <a:srgbClr val="0033CC"/>
                </a:solidFill>
              </a:rPr>
              <a:t>Detaillierte Infos </a:t>
            </a:r>
            <a:r>
              <a:rPr lang="de-DE" altLang="de-DE" dirty="0" smtClean="0">
                <a:solidFill>
                  <a:srgbClr val="0033CC"/>
                </a:solidFill>
              </a:rPr>
              <a:t>zu den hier zusammengestellten Voraussetzung für flugtaugliche Vogelfedern und den Vogelflug in der </a:t>
            </a:r>
            <a:r>
              <a:rPr lang="de-DE" altLang="de-DE" dirty="0" smtClean="0"/>
              <a:t>Datei „Vogelfedern_und_Vogelflug.pdf“ in der Materialsammlung</a:t>
            </a:r>
          </a:p>
          <a:p>
            <a:pPr defTabSz="457200"/>
            <a:r>
              <a:rPr lang="de-DE" altLang="de-DE" dirty="0" smtClean="0"/>
              <a:t>Bild: </a:t>
            </a:r>
            <a:r>
              <a:rPr lang="de-DE" altLang="de-DE" dirty="0" err="1" smtClean="0"/>
              <a:t>Pixabay</a:t>
            </a:r>
            <a:endParaRPr lang="de-DE" altLang="de-DE" dirty="0" smtClean="0"/>
          </a:p>
        </p:txBody>
      </p:sp>
      <p:sp>
        <p:nvSpPr>
          <p:cNvPr id="1607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fld id="{7929B17F-131C-4DDD-B31B-73D9137FA67F}" type="slidenum">
              <a:rPr lang="de-DE" altLang="de-DE" sz="1200" smtClean="0"/>
              <a:pPr eaLnBrk="1" hangingPunct="1"/>
              <a:t>81</a:t>
            </a:fld>
            <a:endParaRPr lang="de-DE" altLang="de-DE" sz="120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Bild links: </a:t>
            </a:r>
            <a:r>
              <a:rPr lang="de-DE" altLang="de-DE" dirty="0" err="1" smtClean="0"/>
              <a:t>AdobeStock</a:t>
            </a:r>
            <a:r>
              <a:rPr lang="de-DE" altLang="de-DE" dirty="0" smtClean="0"/>
              <a:t>; rechts:</a:t>
            </a:r>
            <a:r>
              <a:rPr lang="de-DE" altLang="de-DE" baseline="0" dirty="0" smtClean="0"/>
              <a:t> Eigenes Bild</a:t>
            </a:r>
            <a:endParaRPr lang="de-DE" altLang="de-DE" dirty="0" smtClean="0"/>
          </a:p>
        </p:txBody>
      </p:sp>
      <p:sp>
        <p:nvSpPr>
          <p:cNvPr id="1617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fld id="{FF56AAD3-504A-41B8-B32C-C90843722AF1}" type="slidenum">
              <a:rPr lang="de-DE" altLang="de-DE" sz="1200" smtClean="0"/>
              <a:pPr eaLnBrk="1" hangingPunct="1"/>
              <a:t>82</a:t>
            </a:fld>
            <a:endParaRPr lang="de-DE" altLang="de-DE" sz="120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izenplatzhalt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fontAlgn="auto" hangingPunct="1">
              <a:spcBef>
                <a:spcPts val="0"/>
              </a:spcBef>
              <a:spcAft>
                <a:spcPts val="0"/>
              </a:spcAft>
              <a:defRPr/>
            </a:pPr>
            <a:r>
              <a:rPr lang="de-DE" altLang="de-DE" dirty="0" smtClean="0"/>
              <a:t>Quelle: </a:t>
            </a:r>
            <a:r>
              <a:rPr lang="en-US" cap="small" dirty="0" smtClean="0"/>
              <a:t>Proctor NS &amp;</a:t>
            </a:r>
            <a:r>
              <a:rPr lang="en-US" dirty="0" smtClean="0"/>
              <a:t> </a:t>
            </a:r>
            <a:r>
              <a:rPr lang="en-US" cap="small" dirty="0" smtClean="0"/>
              <a:t>Lynch</a:t>
            </a:r>
            <a:r>
              <a:rPr lang="en-US" dirty="0" smtClean="0"/>
              <a:t> PJ (1993) Manual of ornithology. Avian structure &amp; function. Yale Univ. Press.</a:t>
            </a:r>
            <a:endParaRPr lang="de-DE" dirty="0" smtClean="0"/>
          </a:p>
        </p:txBody>
      </p:sp>
      <p:sp>
        <p:nvSpPr>
          <p:cNvPr id="1628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fld id="{8DE5EBDA-FECC-4244-A3C3-3DEC24D60384}" type="slidenum">
              <a:rPr lang="de-DE" altLang="de-DE" sz="1200" smtClean="0"/>
              <a:pPr eaLnBrk="1" hangingPunct="1"/>
              <a:t>83</a:t>
            </a:fld>
            <a:endParaRPr lang="de-DE" altLang="de-DE" sz="120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Eigenes Bild</a:t>
            </a:r>
          </a:p>
        </p:txBody>
      </p:sp>
      <p:sp>
        <p:nvSpPr>
          <p:cNvPr id="16384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fld id="{99C9D11B-4AED-4612-9EF3-E339DBCA7CD3}" type="slidenum">
              <a:rPr lang="de-DE" altLang="de-DE" sz="1200" smtClean="0"/>
              <a:pPr eaLnBrk="1" hangingPunct="1"/>
              <a:t>84</a:t>
            </a:fld>
            <a:endParaRPr lang="de-DE" altLang="de-DE" sz="120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izenplatzhalt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fontAlgn="auto" hangingPunct="1">
              <a:spcBef>
                <a:spcPts val="0"/>
              </a:spcBef>
              <a:spcAft>
                <a:spcPts val="0"/>
              </a:spcAft>
              <a:defRPr/>
            </a:pPr>
            <a:r>
              <a:rPr lang="de-DE" altLang="de-DE" dirty="0" smtClean="0"/>
              <a:t>Quelle: </a:t>
            </a:r>
            <a:r>
              <a:rPr lang="en-US" cap="small" dirty="0" smtClean="0"/>
              <a:t>Proctor NS &amp;</a:t>
            </a:r>
            <a:r>
              <a:rPr lang="en-US" dirty="0" smtClean="0"/>
              <a:t> </a:t>
            </a:r>
            <a:r>
              <a:rPr lang="en-US" cap="small" dirty="0" smtClean="0"/>
              <a:t>Lynch</a:t>
            </a:r>
            <a:r>
              <a:rPr lang="en-US" dirty="0" smtClean="0"/>
              <a:t> PJ (1993) Manual of ornithology. Avian structure &amp; function. Yale Univ. Press.</a:t>
            </a:r>
            <a:endParaRPr lang="de-DE" dirty="0" smtClean="0"/>
          </a:p>
          <a:p>
            <a:pPr>
              <a:defRPr/>
            </a:pPr>
            <a:r>
              <a:rPr lang="de-DE" altLang="de-DE" dirty="0" smtClean="0"/>
              <a:t>Quelle elektronenmikroskopische Aufnahme Hakenstrahlen nicht mehr auffindbar.</a:t>
            </a:r>
          </a:p>
        </p:txBody>
      </p:sp>
      <p:sp>
        <p:nvSpPr>
          <p:cNvPr id="1648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fld id="{8F7C3EFF-2E54-4337-976B-7F9447894E9E}" type="slidenum">
              <a:rPr lang="de-DE" altLang="de-DE" sz="1200" smtClean="0"/>
              <a:pPr eaLnBrk="1" hangingPunct="1"/>
              <a:t>85</a:t>
            </a:fld>
            <a:endParaRPr lang="de-DE" altLang="de-DE" sz="120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izenplatzhalt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Die </a:t>
            </a:r>
            <a:r>
              <a:rPr lang="de-DE" altLang="de-DE" dirty="0" smtClean="0">
                <a:latin typeface="Symbol" pitchFamily="18" charset="2"/>
              </a:rPr>
              <a:t>beta</a:t>
            </a:r>
            <a:r>
              <a:rPr lang="de-DE" altLang="de-DE" dirty="0" smtClean="0"/>
              <a:t>-Keratin-Fasern bestehen aus feineren Fäserchen und sind selbst in Bündeln angeordnet. Diese können verschiedene Schichten bilden, in denen die Fasern unterschiedlich orientiert sein können. WANG &amp; MEYERS (2017, 6) geben einen Durchmesser von 3 </a:t>
            </a:r>
            <a:r>
              <a:rPr lang="de-DE" altLang="de-DE" dirty="0" err="1" smtClean="0"/>
              <a:t>nm</a:t>
            </a:r>
            <a:r>
              <a:rPr lang="de-DE" altLang="de-DE" dirty="0" smtClean="0"/>
              <a:t> für die einzelnen Filamente an; diese sind in amorphe Matrixproteine eingebettet, mit denen zusammen sie Makrofäserchen von 200 </a:t>
            </a:r>
            <a:r>
              <a:rPr lang="de-DE" altLang="de-DE" dirty="0" err="1" smtClean="0"/>
              <a:t>nm</a:t>
            </a:r>
            <a:r>
              <a:rPr lang="de-DE" altLang="de-DE" dirty="0" smtClean="0"/>
              <a:t> bilden, die wiederum durch amorphes Material umgeben sind. Diese beiden Komponenten organisieren sich zu Fasern von 3-5 mm Durchmesser. </a:t>
            </a:r>
          </a:p>
          <a:p>
            <a:pPr eaLnBrk="1" hangingPunct="1">
              <a:spcBef>
                <a:spcPct val="0"/>
              </a:spcBef>
            </a:pPr>
            <a:r>
              <a:rPr lang="en-US" altLang="de-DE" dirty="0" smtClean="0"/>
              <a:t>© </a:t>
            </a:r>
            <a:r>
              <a:rPr lang="en-US" altLang="de-DE" dirty="0" err="1" smtClean="0"/>
              <a:t>Lingham-Soliar</a:t>
            </a:r>
            <a:r>
              <a:rPr lang="en-US" altLang="de-DE" dirty="0" smtClean="0"/>
              <a:t> T &amp; </a:t>
            </a:r>
            <a:r>
              <a:rPr lang="en-US" altLang="de-DE" dirty="0" err="1" smtClean="0"/>
              <a:t>Murugan</a:t>
            </a:r>
            <a:r>
              <a:rPr lang="en-US" altLang="de-DE" dirty="0" smtClean="0"/>
              <a:t> N (2013) A new helical crossed-</a:t>
            </a:r>
            <a:r>
              <a:rPr lang="en-US" altLang="de-DE" dirty="0" err="1" smtClean="0"/>
              <a:t>fibre</a:t>
            </a:r>
            <a:r>
              <a:rPr lang="en-US" altLang="de-DE" dirty="0" smtClean="0"/>
              <a:t> structure of β-keratin in flight feathers and its biomechanical implications. </a:t>
            </a:r>
            <a:r>
              <a:rPr lang="en-US" altLang="de-DE" dirty="0" err="1" smtClean="0"/>
              <a:t>PLoS</a:t>
            </a:r>
            <a:r>
              <a:rPr lang="en-US" altLang="de-DE" dirty="0" smtClean="0"/>
              <a:t> ONE 8(6): e65849. This is an open-access article distributed under the terms of the Creative Commons Attribution License.</a:t>
            </a:r>
            <a:endParaRPr lang="de-DE" altLang="de-DE" dirty="0" smtClean="0"/>
          </a:p>
          <a:p>
            <a:endParaRPr lang="de-DE" altLang="de-DE" dirty="0" smtClean="0"/>
          </a:p>
        </p:txBody>
      </p:sp>
      <p:sp>
        <p:nvSpPr>
          <p:cNvPr id="16589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fld id="{079FA671-1349-471D-A050-89B8D17A01B7}" type="slidenum">
              <a:rPr lang="de-DE" altLang="de-DE" sz="1200" smtClean="0"/>
              <a:pPr eaLnBrk="1" hangingPunct="1"/>
              <a:t>87</a:t>
            </a:fld>
            <a:endParaRPr lang="de-DE" altLang="de-DE" sz="120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dirty="0" smtClean="0"/>
              <a:t>© </a:t>
            </a:r>
            <a:r>
              <a:rPr lang="en-US" altLang="de-DE" dirty="0" err="1" smtClean="0"/>
              <a:t>Lingham-Soliar</a:t>
            </a:r>
            <a:r>
              <a:rPr lang="en-US" altLang="de-DE" dirty="0" smtClean="0"/>
              <a:t> T &amp; </a:t>
            </a:r>
            <a:r>
              <a:rPr lang="en-US" altLang="de-DE" dirty="0" err="1" smtClean="0"/>
              <a:t>Murugan</a:t>
            </a:r>
            <a:r>
              <a:rPr lang="en-US" altLang="de-DE" dirty="0" smtClean="0"/>
              <a:t> N (2013) A new helical crossed-</a:t>
            </a:r>
            <a:r>
              <a:rPr lang="en-US" altLang="de-DE" dirty="0" err="1" smtClean="0"/>
              <a:t>fibre</a:t>
            </a:r>
            <a:r>
              <a:rPr lang="en-US" altLang="de-DE" dirty="0" smtClean="0"/>
              <a:t> structure of β-keratin in flight feathers and its biomechanical implications. </a:t>
            </a:r>
            <a:r>
              <a:rPr lang="en-US" altLang="de-DE" dirty="0" err="1" smtClean="0"/>
              <a:t>PLoS</a:t>
            </a:r>
            <a:r>
              <a:rPr lang="en-US" altLang="de-DE" dirty="0" smtClean="0"/>
              <a:t> ONE 8(6): e65849.</a:t>
            </a:r>
          </a:p>
          <a:p>
            <a:r>
              <a:rPr lang="en-US" altLang="de-DE" dirty="0" smtClean="0"/>
              <a:t>This is an open-access article distributed under the terms of the Creative Commons Attribution License.</a:t>
            </a:r>
            <a:endParaRPr lang="de-DE" altLang="de-DE" dirty="0" smtClean="0"/>
          </a:p>
        </p:txBody>
      </p:sp>
      <p:sp>
        <p:nvSpPr>
          <p:cNvPr id="1669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fld id="{086071E5-5B79-419D-9177-AB5C66DDE16B}" type="slidenum">
              <a:rPr lang="de-DE" altLang="de-DE" sz="1200" smtClean="0"/>
              <a:pPr eaLnBrk="1" hangingPunct="1"/>
              <a:t>88</a:t>
            </a:fld>
            <a:endParaRPr lang="de-DE" altLang="de-DE" sz="120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r>
              <a:rPr lang="en-US" altLang="de-DE" dirty="0" err="1" smtClean="0"/>
              <a:t>Lingham-Soliar</a:t>
            </a:r>
            <a:r>
              <a:rPr lang="en-US" altLang="de-DE" dirty="0" smtClean="0"/>
              <a:t> T (2017) Microstructural tissue-engineering in the rachis and barbs of bird feathers. Sci. Rep. 7:45162; doi:10.1038/srep45162.</a:t>
            </a:r>
            <a:endParaRPr lang="de-DE" altLang="de-DE" dirty="0" smtClean="0"/>
          </a:p>
          <a:p>
            <a:pPr defTabSz="457200" eaLnBrk="1" hangingPunct="1">
              <a:spcBef>
                <a:spcPct val="0"/>
              </a:spcBef>
            </a:pPr>
            <a:r>
              <a:rPr lang="de-DE" altLang="de-DE" sz="1200" dirty="0" smtClean="0">
                <a:latin typeface="Calibri" pitchFamily="34" charset="0"/>
              </a:rPr>
              <a:t>CC BY 4.0</a:t>
            </a:r>
            <a:endParaRPr lang="de-DE" altLang="de-DE" dirty="0" smtClean="0"/>
          </a:p>
        </p:txBody>
      </p:sp>
      <p:sp>
        <p:nvSpPr>
          <p:cNvPr id="1679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fld id="{6A8D1BA0-7E56-45D3-865E-BB7D35A59EF5}" type="slidenum">
              <a:rPr lang="de-DE" altLang="de-DE" sz="1200" smtClean="0"/>
              <a:pPr eaLnBrk="1" hangingPunct="1"/>
              <a:t>89</a:t>
            </a:fld>
            <a:endParaRPr lang="de-DE" altLang="de-DE" sz="120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smtClean="0"/>
              <a:t>Feder: AdobeStock</a:t>
            </a:r>
          </a:p>
        </p:txBody>
      </p:sp>
      <p:sp>
        <p:nvSpPr>
          <p:cNvPr id="16896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fld id="{D50E23B9-1525-42E2-808C-A9CE081BBD9A}" type="slidenum">
              <a:rPr lang="de-DE" altLang="de-DE" sz="1200" smtClean="0"/>
              <a:pPr eaLnBrk="1" hangingPunct="1"/>
              <a:t>90</a:t>
            </a:fld>
            <a:endParaRPr lang="de-DE" altLang="de-DE"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Diese Folie kann bei Zeitknappheit weggelassen</a:t>
            </a:r>
            <a:r>
              <a:rPr lang="de-DE" baseline="0" dirty="0" smtClean="0"/>
              <a:t> werden. Sie kann </a:t>
            </a:r>
            <a:r>
              <a:rPr lang="de-DE" dirty="0" smtClean="0"/>
              <a:t>genutzt</a:t>
            </a:r>
            <a:r>
              <a:rPr lang="de-DE" baseline="0" dirty="0" smtClean="0"/>
              <a:t> werden, um die „Bäumchen“ auf der vorigen Folie auf einfach Weise zu erläutern. Gott hat in die geschaffenen Arten ein gewisses Maß Möglichkeiten zur Spezialisierung gelegt. Das kann zum Beispiel durch Züchtung „herausgeholt“ werden.</a:t>
            </a:r>
            <a:endParaRPr lang="de-DE" dirty="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11</a:t>
            </a:fld>
            <a:endParaRPr lang="de-DE"/>
          </a:p>
        </p:txBody>
      </p:sp>
    </p:spTree>
    <p:extLst>
      <p:ext uri="{BB962C8B-B14F-4D97-AF65-F5344CB8AC3E}">
        <p14:creationId xmlns:p14="http://schemas.microsoft.com/office/powerpoint/2010/main" val="39086746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6998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fld id="{5F5BD3D7-A152-43F0-A64F-C4FD6103CD19}" type="slidenum">
              <a:rPr lang="de-DE" altLang="de-DE" sz="1200" smtClean="0"/>
              <a:pPr eaLnBrk="1" hangingPunct="1"/>
              <a:t>91</a:t>
            </a:fld>
            <a:endParaRPr lang="de-DE" altLang="de-DE" sz="120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7101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fld id="{82914E11-AF72-4EFF-BDD1-9769666EA0A8}" type="slidenum">
              <a:rPr lang="de-DE" altLang="de-DE" sz="1200" smtClean="0"/>
              <a:pPr eaLnBrk="1" hangingPunct="1"/>
              <a:t>92</a:t>
            </a:fld>
            <a:endParaRPr lang="de-DE" altLang="de-DE" sz="120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7203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fld id="{8E26D420-E6C7-4A84-84E5-2FDDD638BB3F}" type="slidenum">
              <a:rPr lang="de-DE" altLang="de-DE" sz="1200" smtClean="0"/>
              <a:pPr eaLnBrk="1" hangingPunct="1"/>
              <a:t>93</a:t>
            </a:fld>
            <a:endParaRPr lang="de-DE" altLang="de-DE" sz="120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r>
              <a:rPr lang="en-US" altLang="de-DE" smtClean="0"/>
              <a:t>Wang B &amp; Meyers MA (2017) Light like a feather: A fibrous natural composite with a shape changing from round to square. Adv. Sci. 2017, 4, 1600360.</a:t>
            </a:r>
          </a:p>
          <a:p>
            <a:pPr defTabSz="457200" eaLnBrk="1" hangingPunct="1">
              <a:spcBef>
                <a:spcPct val="0"/>
              </a:spcBef>
            </a:pPr>
            <a:r>
              <a:rPr lang="en-US" altLang="de-DE" smtClean="0"/>
              <a:t>Bildlizenz: </a:t>
            </a:r>
            <a:r>
              <a:rPr lang="de-DE" altLang="de-DE" smtClean="0"/>
              <a:t>CC BY 4.0</a:t>
            </a:r>
          </a:p>
        </p:txBody>
      </p:sp>
      <p:sp>
        <p:nvSpPr>
          <p:cNvPr id="17306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fld id="{4FCA0355-8AF7-4C7C-9531-65D7A619D97C}" type="slidenum">
              <a:rPr lang="de-DE" altLang="de-DE" sz="1200" smtClean="0"/>
              <a:pPr eaLnBrk="1" hangingPunct="1"/>
              <a:t>94</a:t>
            </a:fld>
            <a:endParaRPr lang="de-DE" altLang="de-DE" sz="120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izenplatzhalt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de-DE" altLang="de-DE" sz="1100" smtClean="0"/>
              <a:t>Peters DS (2001) Probleme der frühen Vogelevolution. I. Die Sache mit den Federn. Nat. Mus. </a:t>
            </a:r>
            <a:r>
              <a:rPr lang="de-DE" altLang="de-DE" sz="1100" i="1" smtClean="0"/>
              <a:t>131</a:t>
            </a:r>
            <a:r>
              <a:rPr lang="de-DE" altLang="de-DE" sz="1100" smtClean="0"/>
              <a:t>, 387-401.  </a:t>
            </a:r>
            <a:r>
              <a:rPr lang="de-DE" altLang="de-DE" sz="1100" smtClean="0">
                <a:solidFill>
                  <a:schemeClr val="bg1"/>
                </a:solidFill>
              </a:rPr>
              <a:t>(„Schema der Muskeln, die an den Follikeln von Konturfedern ansetzen, Ausschnitt mit vier Federn.“)</a:t>
            </a:r>
            <a:endParaRPr lang="de-DE" altLang="de-DE" sz="1100" smtClean="0"/>
          </a:p>
          <a:p>
            <a:pPr marL="171450" indent="-171450">
              <a:buFontTx/>
              <a:buChar char="•"/>
            </a:pPr>
            <a:r>
              <a:rPr lang="en-US" altLang="de-DE" sz="1100" smtClean="0"/>
              <a:t>Maderson PFA, Homberger D et al. (2000) Symposium on evolutionary origin of feathers: Panel discussion. Amer. Zool. </a:t>
            </a:r>
            <a:r>
              <a:rPr lang="en-US" altLang="de-DE" sz="1100" i="1" smtClean="0"/>
              <a:t>40</a:t>
            </a:r>
            <a:r>
              <a:rPr lang="en-US" altLang="de-DE" sz="1100" smtClean="0"/>
              <a:t>, 695-706. (</a:t>
            </a:r>
            <a:r>
              <a:rPr lang="de-DE" altLang="de-DE" sz="1100" smtClean="0">
                <a:solidFill>
                  <a:schemeClr val="bg1"/>
                </a:solidFill>
              </a:rPr>
              <a:t>komplexes hydraulisches skeleto-muskuläres System</a:t>
            </a:r>
            <a:r>
              <a:rPr lang="en-US" altLang="de-DE" sz="1100" smtClean="0"/>
              <a:t>)</a:t>
            </a:r>
          </a:p>
          <a:p>
            <a:pPr marL="171450" indent="-171450">
              <a:buFontTx/>
              <a:buChar char="•"/>
            </a:pPr>
            <a:r>
              <a:rPr lang="en-US" altLang="de-DE" sz="1100" b="1" smtClean="0">
                <a:solidFill>
                  <a:srgbClr val="FFFF99"/>
                </a:solidFill>
              </a:rPr>
              <a:t>„feedback mechanism through an intricate nervous network with sensory receptors and motoric innervation” (Homberger &amp; de Silva 2000)</a:t>
            </a:r>
            <a:endParaRPr lang="en-US" altLang="de-DE" sz="1100" smtClean="0"/>
          </a:p>
          <a:p>
            <a:pPr marL="171450" indent="-171450"/>
            <a:r>
              <a:rPr lang="en-US" altLang="de-DE" sz="1100" b="1" smtClean="0"/>
              <a:t>Herbst’sche Körperchen; corpuscles of herbst</a:t>
            </a:r>
          </a:p>
          <a:p>
            <a:pPr marL="171450" indent="-171450" eaLnBrk="1" hangingPunct="1">
              <a:spcBef>
                <a:spcPct val="0"/>
              </a:spcBef>
            </a:pPr>
            <a:r>
              <a:rPr lang="en-US" altLang="de-DE" b="1" smtClean="0">
                <a:solidFill>
                  <a:srgbClr val="000099"/>
                </a:solidFill>
              </a:rPr>
              <a:t>„Feathers are, therefore, not isolated features in the avian body, but are part of the complex organ, the integument“ (Bock 2000, 479). (</a:t>
            </a:r>
            <a:r>
              <a:rPr lang="en-US" altLang="de-DE" smtClean="0"/>
              <a:t>Bock WJ (2000) Explanatory history of the origin of feathers. Amer. Zool. </a:t>
            </a:r>
            <a:r>
              <a:rPr lang="en-US" altLang="de-DE" i="1" smtClean="0"/>
              <a:t>40</a:t>
            </a:r>
            <a:r>
              <a:rPr lang="en-US" altLang="de-DE" smtClean="0"/>
              <a:t>, 478-485.</a:t>
            </a:r>
            <a:r>
              <a:rPr lang="en-US" altLang="de-DE" b="1" smtClean="0">
                <a:solidFill>
                  <a:srgbClr val="000099"/>
                </a:solidFill>
              </a:rPr>
              <a:t>)</a:t>
            </a:r>
            <a:endParaRPr lang="de-DE" altLang="de-DE" b="1" smtClean="0">
              <a:solidFill>
                <a:srgbClr val="000099"/>
              </a:solidFill>
            </a:endParaRPr>
          </a:p>
        </p:txBody>
      </p:sp>
      <p:sp>
        <p:nvSpPr>
          <p:cNvPr id="1740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fld id="{E925A27E-32BF-4381-BA52-97F1BDF128AF}" type="slidenum">
              <a:rPr lang="de-DE" altLang="de-DE" sz="1200" smtClean="0"/>
              <a:pPr eaLnBrk="1" hangingPunct="1"/>
              <a:t>95</a:t>
            </a:fld>
            <a:endParaRPr lang="de-DE" altLang="de-DE" sz="120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sz="1100" smtClean="0"/>
              <a:t>Burckhard C, </a:t>
            </a:r>
            <a:r>
              <a:rPr lang="de-DE" altLang="de-DE" smtClean="0"/>
              <a:t>Fölsch DW &amp; Scheifele U (1979) </a:t>
            </a:r>
            <a:r>
              <a:rPr lang="de-DE" altLang="de-DE" sz="1100" smtClean="0"/>
              <a:t>Das Gefieder des Huhnes. Basel.</a:t>
            </a:r>
          </a:p>
          <a:p>
            <a:r>
              <a:rPr lang="de-DE" altLang="de-DE" smtClean="0"/>
              <a:t>http://www.histology-of-birds.ugent.be/include/images/content/gallery_382/content-1652-20141117224008-968.jpg</a:t>
            </a:r>
          </a:p>
        </p:txBody>
      </p:sp>
      <p:sp>
        <p:nvSpPr>
          <p:cNvPr id="1751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fld id="{D2B6284E-F847-47DB-BB92-01F23471E604}" type="slidenum">
              <a:rPr lang="de-DE" altLang="de-DE" sz="1200" smtClean="0"/>
              <a:pPr eaLnBrk="1" hangingPunct="1"/>
              <a:t>96</a:t>
            </a:fld>
            <a:endParaRPr lang="de-DE" altLang="de-DE" sz="120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https://www.si-journal.de/jg24/heft1/sij241-1.html</a:t>
            </a:r>
          </a:p>
          <a:p>
            <a:r>
              <a:rPr lang="de-DE" altLang="de-DE" dirty="0" smtClean="0"/>
              <a:t>1-3 zusammengestellt nach </a:t>
            </a:r>
            <a:r>
              <a:rPr lang="de-DE" altLang="de-DE" dirty="0" err="1" smtClean="0"/>
              <a:t>Prum</a:t>
            </a:r>
            <a:r>
              <a:rPr lang="de-DE" altLang="de-DE" dirty="0" smtClean="0"/>
              <a:t> &amp; </a:t>
            </a:r>
            <a:r>
              <a:rPr lang="de-DE" altLang="de-DE" dirty="0" err="1" smtClean="0"/>
              <a:t>Brush</a:t>
            </a:r>
            <a:r>
              <a:rPr lang="de-DE" altLang="de-DE" dirty="0" smtClean="0"/>
              <a:t> 2003 und </a:t>
            </a:r>
            <a:r>
              <a:rPr lang="de-DE" altLang="de-DE" dirty="0" err="1" smtClean="0"/>
              <a:t>Perrichot</a:t>
            </a:r>
            <a:r>
              <a:rPr lang="de-DE" altLang="de-DE" dirty="0" smtClean="0"/>
              <a:t> et al. 2008; 4-5 nach Emily </a:t>
            </a:r>
            <a:r>
              <a:rPr lang="de-DE" altLang="de-DE" dirty="0" err="1" smtClean="0"/>
              <a:t>Willoughby</a:t>
            </a:r>
            <a:r>
              <a:rPr lang="de-DE" altLang="de-DE" dirty="0" smtClean="0"/>
              <a:t>, https://emilywilloughby.com</a:t>
            </a:r>
          </a:p>
        </p:txBody>
      </p:sp>
      <p:sp>
        <p:nvSpPr>
          <p:cNvPr id="17613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fld id="{EB95F005-69A5-4782-BD99-65D1A5C0CE07}" type="slidenum">
              <a:rPr lang="de-DE" altLang="de-DE" sz="1200" smtClean="0"/>
              <a:pPr eaLnBrk="1" hangingPunct="1"/>
              <a:t>97</a:t>
            </a:fld>
            <a:endParaRPr lang="de-DE" altLang="de-DE"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Schimpanse:</a:t>
            </a:r>
            <a:r>
              <a:rPr lang="de-DE" baseline="0" dirty="0" smtClean="0"/>
              <a:t> </a:t>
            </a:r>
            <a:r>
              <a:rPr lang="de-DE" dirty="0" smtClean="0"/>
              <a:t>Edwin</a:t>
            </a:r>
            <a:r>
              <a:rPr lang="de-DE" baseline="0" dirty="0" smtClean="0"/>
              <a:t> Butter, Adobe Stock</a:t>
            </a:r>
          </a:p>
          <a:p>
            <a:r>
              <a:rPr lang="de-DE" baseline="0" dirty="0" smtClean="0"/>
              <a:t>Skulptur: Dancing Man, Adobe Stock</a:t>
            </a:r>
            <a:endParaRPr lang="de-DE" dirty="0"/>
          </a:p>
        </p:txBody>
      </p:sp>
      <p:sp>
        <p:nvSpPr>
          <p:cNvPr id="4" name="Foliennummernplatzhalter 3"/>
          <p:cNvSpPr>
            <a:spLocks noGrp="1"/>
          </p:cNvSpPr>
          <p:nvPr>
            <p:ph type="sldNum" sz="quarter" idx="10"/>
          </p:nvPr>
        </p:nvSpPr>
        <p:spPr/>
        <p:txBody>
          <a:bodyPr/>
          <a:lstStyle/>
          <a:p>
            <a:pPr>
              <a:defRPr/>
            </a:pPr>
            <a:fld id="{5ACC7A3F-9C4F-4657-8753-6B4CC0D50F26}" type="slidenum">
              <a:rPr lang="de-DE" smtClean="0"/>
              <a:pPr>
                <a:defRPr/>
              </a:pPr>
              <a:t>12</a:t>
            </a:fld>
            <a:endParaRPr lang="de-DE"/>
          </a:p>
        </p:txBody>
      </p:sp>
    </p:spTree>
    <p:extLst>
      <p:ext uri="{BB962C8B-B14F-4D97-AF65-F5344CB8AC3E}">
        <p14:creationId xmlns:p14="http://schemas.microsoft.com/office/powerpoint/2010/main" val="4062595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smtClean="0"/>
              <a:t>Die Frage „</a:t>
            </a:r>
            <a:r>
              <a:rPr lang="de-DE" altLang="de-DE" b="1" dirty="0" smtClean="0"/>
              <a:t>Wie kommen </a:t>
            </a:r>
            <a:r>
              <a:rPr lang="de-DE" altLang="de-DE" b="1" u="sng" dirty="0" smtClean="0">
                <a:solidFill>
                  <a:srgbClr val="0033CC"/>
                </a:solidFill>
              </a:rPr>
              <a:t>Naturwissenschaftler</a:t>
            </a:r>
            <a:r>
              <a:rPr lang="de-DE" altLang="de-DE" b="1" dirty="0" smtClean="0"/>
              <a:t> zu einer Antwort?</a:t>
            </a:r>
            <a:r>
              <a:rPr lang="de-DE" altLang="de-DE" dirty="0" smtClean="0"/>
              <a:t>“ kann den Schülern gestellt werden. Normalerweise kommen hier einige Antworten.</a:t>
            </a:r>
          </a:p>
          <a:p>
            <a:r>
              <a:rPr lang="de-DE" altLang="de-DE" dirty="0" smtClean="0"/>
              <a:t>Schülerantworten nicht unbedingt kommentieren, sondern ggf. weiter nachfragen, wieso bestimmte Ergebnisse der Naturwissenschaftler die aufgeworfene Frage beantworten.</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b="1" dirty="0" smtClean="0"/>
              <a:t>Mit diesem Bild kann man auch die Mehrdeutigkeit von Indizien und die Schwierigkeiten ihrer Deutung anschaulich-intuitiv darstellen: Man findet keine Stammbäume, keine Abstammungen, auch keinen Schöpfungsakt, sondern Indizien, hier in Form von Fossilien.</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de-DE" b="0" dirty="0" smtClean="0"/>
              <a:t>Bildquellen:</a:t>
            </a:r>
            <a:r>
              <a:rPr lang="de-DE" altLang="de-DE" b="0" baseline="0" dirty="0" smtClean="0"/>
              <a:t> Oben links: </a:t>
            </a:r>
            <a:r>
              <a:rPr lang="en-GB" sz="1200" b="0" kern="1200" dirty="0" err="1" smtClean="0">
                <a:solidFill>
                  <a:schemeClr val="tx1"/>
                </a:solidFill>
                <a:effectLst/>
                <a:latin typeface="+mn-lt"/>
                <a:ea typeface="+mn-ea"/>
                <a:cs typeface="+mn-cs"/>
              </a:rPr>
              <a:t>Orrorin</a:t>
            </a:r>
            <a:r>
              <a:rPr lang="en-GB" sz="1200" b="0" kern="1200" dirty="0" smtClean="0">
                <a:solidFill>
                  <a:schemeClr val="tx1"/>
                </a:solidFill>
                <a:effectLst/>
                <a:latin typeface="+mn-lt"/>
                <a:ea typeface="+mn-ea"/>
                <a:cs typeface="+mn-cs"/>
              </a:rPr>
              <a:t>: Lucius, CC BA-SA 3.0</a:t>
            </a:r>
            <a:r>
              <a:rPr lang="de-DE" sz="1200" b="0" kern="1200" dirty="0" smtClean="0">
                <a:solidFill>
                  <a:schemeClr val="tx1"/>
                </a:solidFill>
                <a:effectLst/>
                <a:latin typeface="+mn-lt"/>
                <a:ea typeface="+mn-ea"/>
                <a:cs typeface="+mn-cs"/>
              </a:rPr>
              <a:t>;</a:t>
            </a:r>
            <a:r>
              <a:rPr lang="de-DE" sz="1200" b="0" kern="1200" baseline="0" dirty="0" smtClean="0">
                <a:solidFill>
                  <a:schemeClr val="tx1"/>
                </a:solidFill>
                <a:effectLst/>
                <a:latin typeface="+mn-lt"/>
                <a:ea typeface="+mn-ea"/>
                <a:cs typeface="+mn-cs"/>
              </a:rPr>
              <a:t> oben Mitte: Homo heidelbergensis, oben rechts: Australopithecus robustus: Staatl. Museum f. Naturkunde Karlsruhe, unten links: Australopithecus afarensis („Lucy“): Wikimedia, 120, </a:t>
            </a:r>
            <a:r>
              <a:rPr lang="de-DE" dirty="0" smtClean="0"/>
              <a:t>CC BY 2.5, Gebiss: A</a:t>
            </a:r>
            <a:r>
              <a:rPr lang="de-DE" sz="1200" b="0" i="0" u="none" strike="noStrike" kern="1200" baseline="0" dirty="0" smtClean="0">
                <a:solidFill>
                  <a:schemeClr val="tx1"/>
                </a:solidFill>
                <a:latin typeface="+mn-lt"/>
                <a:ea typeface="+mn-ea"/>
                <a:cs typeface="+mn-cs"/>
              </a:rPr>
              <a:t>ustralopithecus </a:t>
            </a:r>
            <a:r>
              <a:rPr lang="de-DE" sz="1200" b="0" i="0" u="none" strike="noStrike" kern="1200" baseline="0" dirty="0" err="1" smtClean="0">
                <a:solidFill>
                  <a:schemeClr val="tx1"/>
                </a:solidFill>
                <a:latin typeface="+mn-lt"/>
                <a:ea typeface="+mn-ea"/>
                <a:cs typeface="+mn-cs"/>
              </a:rPr>
              <a:t>bahrelghazal</a:t>
            </a:r>
            <a:r>
              <a:rPr lang="de-DE" sz="1200" b="0" i="0" u="none" strike="noStrike" kern="1200" baseline="0" dirty="0" err="1" smtClean="0">
                <a:solidFill>
                  <a:schemeClr val="tx1"/>
                </a:solidFill>
                <a:effectLst/>
                <a:latin typeface="+mn-lt"/>
                <a:ea typeface="+mn-ea"/>
                <a:cs typeface="+mn-cs"/>
              </a:rPr>
              <a:t>i</a:t>
            </a:r>
            <a:r>
              <a:rPr lang="de-DE" sz="1200" b="0" i="0" u="none" strike="noStrike" kern="1200" baseline="0" dirty="0" smtClean="0">
                <a:solidFill>
                  <a:schemeClr val="tx1"/>
                </a:solidFill>
                <a:effectLst/>
                <a:latin typeface="+mn-lt"/>
                <a:ea typeface="+mn-ea"/>
                <a:cs typeface="+mn-cs"/>
              </a:rPr>
              <a:t>: </a:t>
            </a:r>
            <a:r>
              <a:rPr lang="de-DE" sz="1200" b="0" i="0" u="none" strike="noStrike" kern="1200" baseline="0" dirty="0" err="1" smtClean="0">
                <a:solidFill>
                  <a:schemeClr val="tx1"/>
                </a:solidFill>
                <a:effectLst/>
                <a:latin typeface="+mn-lt"/>
                <a:ea typeface="+mn-ea"/>
                <a:cs typeface="+mn-cs"/>
              </a:rPr>
              <a:t>Clumsystiggy,CC</a:t>
            </a:r>
            <a:r>
              <a:rPr lang="de-DE" sz="1200" b="0" i="0" u="none" strike="noStrike" kern="1200" baseline="0" dirty="0" smtClean="0">
                <a:solidFill>
                  <a:schemeClr val="tx1"/>
                </a:solidFill>
                <a:effectLst/>
                <a:latin typeface="+mn-lt"/>
                <a:ea typeface="+mn-ea"/>
                <a:cs typeface="+mn-cs"/>
              </a:rPr>
              <a:t> BY 4.0. —</a:t>
            </a: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b="0" kern="1200" dirty="0" smtClean="0">
                <a:solidFill>
                  <a:schemeClr val="tx1"/>
                </a:solidFill>
                <a:effectLst/>
                <a:latin typeface="+mn-lt"/>
                <a:ea typeface="+mn-ea"/>
                <a:cs typeface="+mn-cs"/>
              </a:rPr>
              <a:t>Affe-Mensch-Reihe: Xavier, Adobe Stock</a:t>
            </a:r>
          </a:p>
        </p:txBody>
      </p:sp>
      <p:sp>
        <p:nvSpPr>
          <p:cNvPr id="11469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C90742C-C955-4426-BC12-8EF0F2312637}" type="slidenum">
              <a:rPr lang="de-DE" altLang="de-DE" smtClean="0">
                <a:latin typeface="Helvetica" pitchFamily="2" charset="0"/>
              </a:rPr>
              <a:pPr eaLnBrk="1" hangingPunct="1">
                <a:spcBef>
                  <a:spcPct val="0"/>
                </a:spcBef>
              </a:pPr>
              <a:t>13</a:t>
            </a:fld>
            <a:endParaRPr lang="de-DE" altLang="de-DE" smtClean="0">
              <a:latin typeface="Helvetica" pitchFamily="2"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598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bg>
      <p:bgPr>
        <a:solidFill>
          <a:srgbClr val="FFFFCC">
            <a:alpha val="82352"/>
          </a:srgbClr>
        </a:solidFill>
        <a:effectLst/>
      </p:bgPr>
    </p:bg>
    <p:spTree>
      <p:nvGrpSpPr>
        <p:cNvPr id="1" name=""/>
        <p:cNvGrpSpPr/>
        <p:nvPr/>
      </p:nvGrpSpPr>
      <p:grpSpPr>
        <a:xfrm>
          <a:off x="0" y="0"/>
          <a:ext cx="0" cy="0"/>
          <a:chOff x="0" y="0"/>
          <a:chExt cx="0" cy="0"/>
        </a:xfrm>
      </p:grpSpPr>
      <p:sp>
        <p:nvSpPr>
          <p:cNvPr id="2" name="Rechteck 1"/>
          <p:cNvSpPr/>
          <p:nvPr userDrawn="1"/>
        </p:nvSpPr>
        <p:spPr>
          <a:xfrm>
            <a:off x="0" y="-26988"/>
            <a:ext cx="9144000" cy="935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ln>
                <a:solidFill>
                  <a:schemeClr val="accent3">
                    <a:lumMod val="40000"/>
                    <a:lumOff val="60000"/>
                  </a:schemeClr>
                </a:solidFill>
              </a:ln>
              <a:solidFill>
                <a:schemeClr val="tx1"/>
              </a:solidFill>
            </a:endParaRPr>
          </a:p>
        </p:txBody>
      </p:sp>
      <p:cxnSp>
        <p:nvCxnSpPr>
          <p:cNvPr id="3" name="Gerade Verbindung 2"/>
          <p:cNvCxnSpPr/>
          <p:nvPr userDrawn="1"/>
        </p:nvCxnSpPr>
        <p:spPr>
          <a:xfrm>
            <a:off x="0" y="908050"/>
            <a:ext cx="9144000" cy="0"/>
          </a:xfrm>
          <a:prstGeom prst="line">
            <a:avLst/>
          </a:prstGeom>
          <a:ln w="127000">
            <a:solidFill>
              <a:srgbClr val="6699FF"/>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userDrawn="1"/>
        </p:nvCxnSpPr>
        <p:spPr>
          <a:xfrm>
            <a:off x="0" y="6813550"/>
            <a:ext cx="9144000" cy="0"/>
          </a:xfrm>
          <a:prstGeom prst="line">
            <a:avLst/>
          </a:prstGeom>
          <a:ln w="127000">
            <a:solidFill>
              <a:srgbClr val="669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201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Vertikaler Titel und Text">
    <p:bg>
      <p:bgPr>
        <a:solidFill>
          <a:srgbClr val="F2F2F2"/>
        </a:solidFill>
        <a:effectLst/>
      </p:bgPr>
    </p:bg>
    <p:spTree>
      <p:nvGrpSpPr>
        <p:cNvPr id="1" name=""/>
        <p:cNvGrpSpPr/>
        <p:nvPr/>
      </p:nvGrpSpPr>
      <p:grpSpPr>
        <a:xfrm>
          <a:off x="0" y="0"/>
          <a:ext cx="0" cy="0"/>
          <a:chOff x="0" y="0"/>
          <a:chExt cx="0" cy="0"/>
        </a:xfrm>
      </p:grpSpPr>
      <p:sp>
        <p:nvSpPr>
          <p:cNvPr id="2" name="Rechteck 1"/>
          <p:cNvSpPr/>
          <p:nvPr userDrawn="1"/>
        </p:nvSpPr>
        <p:spPr>
          <a:xfrm>
            <a:off x="0" y="-26988"/>
            <a:ext cx="9144000" cy="935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ln>
                <a:solidFill>
                  <a:schemeClr val="accent3">
                    <a:lumMod val="40000"/>
                    <a:lumOff val="60000"/>
                  </a:schemeClr>
                </a:solidFill>
              </a:ln>
              <a:solidFill>
                <a:schemeClr val="tx1"/>
              </a:solidFill>
            </a:endParaRPr>
          </a:p>
        </p:txBody>
      </p:sp>
      <p:cxnSp>
        <p:nvCxnSpPr>
          <p:cNvPr id="3" name="Gerade Verbindung 2"/>
          <p:cNvCxnSpPr/>
          <p:nvPr userDrawn="1"/>
        </p:nvCxnSpPr>
        <p:spPr>
          <a:xfrm>
            <a:off x="0" y="908050"/>
            <a:ext cx="9144000" cy="0"/>
          </a:xfrm>
          <a:prstGeom prst="line">
            <a:avLst/>
          </a:prstGeom>
          <a:ln w="127000">
            <a:solidFill>
              <a:srgbClr val="6699FF"/>
            </a:solidFill>
          </a:ln>
        </p:spPr>
        <p:style>
          <a:lnRef idx="1">
            <a:schemeClr val="accent1"/>
          </a:lnRef>
          <a:fillRef idx="0">
            <a:schemeClr val="accent1"/>
          </a:fillRef>
          <a:effectRef idx="0">
            <a:schemeClr val="accent1"/>
          </a:effectRef>
          <a:fontRef idx="minor">
            <a:schemeClr val="tx1"/>
          </a:fontRef>
        </p:style>
      </p:cxnSp>
      <p:pic>
        <p:nvPicPr>
          <p:cNvPr id="4" name="Bild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429375" y="60325"/>
            <a:ext cx="26860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 Verbindung 4"/>
          <p:cNvCxnSpPr/>
          <p:nvPr userDrawn="1"/>
        </p:nvCxnSpPr>
        <p:spPr>
          <a:xfrm>
            <a:off x="0" y="6813550"/>
            <a:ext cx="9144000" cy="0"/>
          </a:xfrm>
          <a:prstGeom prst="line">
            <a:avLst/>
          </a:prstGeom>
          <a:ln w="127000">
            <a:solidFill>
              <a:srgbClr val="669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078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Vertikaler Titel und Text">
    <p:bg>
      <p:bgPr>
        <a:solidFill>
          <a:srgbClr val="F2F2F2"/>
        </a:solidFill>
        <a:effectLst/>
      </p:bgPr>
    </p:bg>
    <p:spTree>
      <p:nvGrpSpPr>
        <p:cNvPr id="1" name=""/>
        <p:cNvGrpSpPr/>
        <p:nvPr/>
      </p:nvGrpSpPr>
      <p:grpSpPr>
        <a:xfrm>
          <a:off x="0" y="0"/>
          <a:ext cx="0" cy="0"/>
          <a:chOff x="0" y="0"/>
          <a:chExt cx="0" cy="0"/>
        </a:xfrm>
      </p:grpSpPr>
      <p:sp>
        <p:nvSpPr>
          <p:cNvPr id="2" name="Rechteck 1"/>
          <p:cNvSpPr/>
          <p:nvPr userDrawn="1"/>
        </p:nvSpPr>
        <p:spPr>
          <a:xfrm>
            <a:off x="0" y="-26988"/>
            <a:ext cx="9144000" cy="935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ln>
                <a:solidFill>
                  <a:schemeClr val="accent3">
                    <a:lumMod val="40000"/>
                    <a:lumOff val="60000"/>
                  </a:schemeClr>
                </a:solidFill>
              </a:ln>
              <a:solidFill>
                <a:schemeClr val="tx1"/>
              </a:solidFill>
            </a:endParaRPr>
          </a:p>
        </p:txBody>
      </p:sp>
      <p:cxnSp>
        <p:nvCxnSpPr>
          <p:cNvPr id="3" name="Gerade Verbindung 2"/>
          <p:cNvCxnSpPr/>
          <p:nvPr userDrawn="1"/>
        </p:nvCxnSpPr>
        <p:spPr>
          <a:xfrm>
            <a:off x="0" y="908050"/>
            <a:ext cx="9144000" cy="0"/>
          </a:xfrm>
          <a:prstGeom prst="line">
            <a:avLst/>
          </a:prstGeom>
          <a:ln w="127000">
            <a:solidFill>
              <a:srgbClr val="6699FF"/>
            </a:solidFill>
          </a:ln>
        </p:spPr>
        <p:style>
          <a:lnRef idx="1">
            <a:schemeClr val="accent1"/>
          </a:lnRef>
          <a:fillRef idx="0">
            <a:schemeClr val="accent1"/>
          </a:fillRef>
          <a:effectRef idx="0">
            <a:schemeClr val="accent1"/>
          </a:effectRef>
          <a:fontRef idx="minor">
            <a:schemeClr val="tx1"/>
          </a:fontRef>
        </p:style>
      </p:cxnSp>
      <p:cxnSp>
        <p:nvCxnSpPr>
          <p:cNvPr id="4" name="Gerade Verbindung 3"/>
          <p:cNvCxnSpPr/>
          <p:nvPr userDrawn="1"/>
        </p:nvCxnSpPr>
        <p:spPr>
          <a:xfrm>
            <a:off x="0" y="6813550"/>
            <a:ext cx="9144000" cy="0"/>
          </a:xfrm>
          <a:prstGeom prst="line">
            <a:avLst/>
          </a:prstGeom>
          <a:ln w="127000">
            <a:solidFill>
              <a:srgbClr val="669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103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enutzerdefiniertes Layout">
    <p:bg>
      <p:bgPr>
        <a:solidFill>
          <a:srgbClr val="F2F2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697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960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Vertikaler Titel und Text">
    <p:bg>
      <p:bgPr>
        <a:solidFill>
          <a:srgbClr val="F2F2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434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38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ild mit Beschrift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338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22268">
            <a:alpha val="83136"/>
          </a:srgb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35" r:id="rId1"/>
    <p:sldLayoutId id="2147484239" r:id="rId2"/>
    <p:sldLayoutId id="2147484240" r:id="rId3"/>
    <p:sldLayoutId id="2147484241" r:id="rId4"/>
    <p:sldLayoutId id="2147484242" r:id="rId5"/>
    <p:sldLayoutId id="2147484236" r:id="rId6"/>
    <p:sldLayoutId id="2147484243" r:id="rId7"/>
    <p:sldLayoutId id="2147484237" r:id="rId8"/>
    <p:sldLayoutId id="2147484238" r:id="rId9"/>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ideo" Target="file:///C:\Diverse%20Daten\Filme\Salbei%20und%20Biene.mov" TargetMode="External"/><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ideo" Target="file:///C:\Users\Reinhard\Desktop\Videos\a%20floating%20fire%20ant%20raft%20is%20pushed%20down%20on%20the%20surface%20of%20water.wmv" TargetMode="Externa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89.jpeg"/></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93.jpeg"/></Relationships>
</file>

<file path=ppt/slides/_rels/slide8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feld 8"/>
          <p:cNvSpPr txBox="1">
            <a:spLocks noChangeArrowheads="1"/>
          </p:cNvSpPr>
          <p:nvPr/>
        </p:nvSpPr>
        <p:spPr bwMode="auto">
          <a:xfrm>
            <a:off x="576263" y="522288"/>
            <a:ext cx="79914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lgn="ctr" eaLnBrk="1" hangingPunct="1">
              <a:defRPr/>
            </a:pPr>
            <a:r>
              <a:rPr lang="de-DE" altLang="de-DE" sz="4400" b="1" dirty="0" smtClean="0">
                <a:latin typeface="Calibri" pitchFamily="34" charset="0"/>
              </a:rPr>
              <a:t>Schöpfung oder Evolution? </a:t>
            </a:r>
          </a:p>
          <a:p>
            <a:pPr algn="ctr" eaLnBrk="1" hangingPunct="1">
              <a:defRPr/>
            </a:pPr>
            <a:r>
              <a:rPr lang="de-DE" altLang="de-DE" sz="3200" b="1" dirty="0" smtClean="0">
                <a:solidFill>
                  <a:srgbClr val="0033CC"/>
                </a:solidFill>
                <a:latin typeface="Calibri" pitchFamily="34" charset="0"/>
              </a:rPr>
              <a:t>Sind wir ein Zufallsprodukt </a:t>
            </a:r>
          </a:p>
          <a:p>
            <a:pPr algn="ctr" eaLnBrk="1" hangingPunct="1">
              <a:defRPr/>
            </a:pPr>
            <a:r>
              <a:rPr lang="de-DE" altLang="de-DE" sz="3200" b="1" dirty="0" smtClean="0">
                <a:solidFill>
                  <a:srgbClr val="0033CC"/>
                </a:solidFill>
                <a:latin typeface="Calibri" pitchFamily="34" charset="0"/>
              </a:rPr>
              <a:t>oder ein Geschöpf Gottes?</a:t>
            </a:r>
            <a:endParaRPr lang="de-DE" altLang="de-DE" sz="1600" b="1" dirty="0" smtClean="0">
              <a:solidFill>
                <a:schemeClr val="bg1">
                  <a:lumMod val="95000"/>
                </a:schemeClr>
              </a:solidFill>
              <a:latin typeface="Calibri" pitchFamily="34" charset="0"/>
            </a:endParaRPr>
          </a:p>
        </p:txBody>
      </p:sp>
      <p:pic>
        <p:nvPicPr>
          <p:cNvPr id="4100" name="Picture 4" descr="D:\Reinhard\Vorträge_Tagungen\Regionaltagungen\München 2016\W+W-Claim_hell.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8750" y="5353050"/>
            <a:ext cx="3744913"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Reinhard W+W\Vorträge_allgemein\Für Kids und Teens\Bilder\AdobeStock_12654017-Schimpan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370594"/>
            <a:ext cx="4176464" cy="27865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2Stammbaeume"/>
          <p:cNvPicPr>
            <a:picLocks noChangeAspect="1" noChangeArrowheads="1"/>
          </p:cNvPicPr>
          <p:nvPr/>
        </p:nvPicPr>
        <p:blipFill>
          <a:blip r:embed="rId2">
            <a:extLst>
              <a:ext uri="{28A0092B-C50C-407E-A947-70E740481C1C}">
                <a14:useLocalDpi xmlns:a14="http://schemas.microsoft.com/office/drawing/2010/main" val="0"/>
              </a:ext>
            </a:extLst>
          </a:blip>
          <a:srcRect t="50000" r="1637"/>
          <a:stretch>
            <a:fillRect/>
          </a:stretch>
        </p:blipFill>
        <p:spPr bwMode="auto">
          <a:xfrm>
            <a:off x="950913" y="1331913"/>
            <a:ext cx="5637212"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3" name="Group 5"/>
          <p:cNvGrpSpPr>
            <a:grpSpLocks/>
          </p:cNvGrpSpPr>
          <p:nvPr/>
        </p:nvGrpSpPr>
        <p:grpSpPr bwMode="auto">
          <a:xfrm>
            <a:off x="1403350" y="4957763"/>
            <a:ext cx="4632325" cy="482600"/>
            <a:chOff x="1659" y="3986"/>
            <a:chExt cx="2321" cy="249"/>
          </a:xfrm>
        </p:grpSpPr>
        <p:sp>
          <p:nvSpPr>
            <p:cNvPr id="10259" name="Oval 6"/>
            <p:cNvSpPr>
              <a:spLocks noChangeArrowheads="1"/>
            </p:cNvSpPr>
            <p:nvPr/>
          </p:nvSpPr>
          <p:spPr bwMode="auto">
            <a:xfrm>
              <a:off x="1659" y="3986"/>
              <a:ext cx="272" cy="227"/>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endParaRPr lang="de-DE" altLang="de-DE">
                <a:latin typeface="Calibri" pitchFamily="34" charset="0"/>
              </a:endParaRPr>
            </a:p>
          </p:txBody>
        </p:sp>
        <p:sp>
          <p:nvSpPr>
            <p:cNvPr id="10260" name="Oval 7"/>
            <p:cNvSpPr>
              <a:spLocks noChangeArrowheads="1"/>
            </p:cNvSpPr>
            <p:nvPr/>
          </p:nvSpPr>
          <p:spPr bwMode="auto">
            <a:xfrm>
              <a:off x="2290" y="3990"/>
              <a:ext cx="272" cy="227"/>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endParaRPr lang="de-DE" altLang="de-DE">
                <a:latin typeface="Calibri" pitchFamily="34" charset="0"/>
              </a:endParaRPr>
            </a:p>
          </p:txBody>
        </p:sp>
        <p:sp>
          <p:nvSpPr>
            <p:cNvPr id="10261" name="Oval 8"/>
            <p:cNvSpPr>
              <a:spLocks noChangeArrowheads="1"/>
            </p:cNvSpPr>
            <p:nvPr/>
          </p:nvSpPr>
          <p:spPr bwMode="auto">
            <a:xfrm>
              <a:off x="3032" y="3998"/>
              <a:ext cx="272" cy="227"/>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endParaRPr lang="de-DE" altLang="de-DE">
                <a:latin typeface="Calibri" pitchFamily="34" charset="0"/>
              </a:endParaRPr>
            </a:p>
          </p:txBody>
        </p:sp>
        <p:sp>
          <p:nvSpPr>
            <p:cNvPr id="10262" name="Oval 9"/>
            <p:cNvSpPr>
              <a:spLocks noChangeArrowheads="1"/>
            </p:cNvSpPr>
            <p:nvPr/>
          </p:nvSpPr>
          <p:spPr bwMode="auto">
            <a:xfrm>
              <a:off x="3708" y="4008"/>
              <a:ext cx="272" cy="227"/>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endParaRPr lang="de-DE" altLang="de-DE">
                <a:latin typeface="Calibri" pitchFamily="34" charset="0"/>
              </a:endParaRPr>
            </a:p>
          </p:txBody>
        </p:sp>
      </p:grpSp>
      <p:grpSp>
        <p:nvGrpSpPr>
          <p:cNvPr id="10244" name="Group 10"/>
          <p:cNvGrpSpPr>
            <a:grpSpLocks/>
          </p:cNvGrpSpPr>
          <p:nvPr/>
        </p:nvGrpSpPr>
        <p:grpSpPr bwMode="auto">
          <a:xfrm>
            <a:off x="1412875" y="4914900"/>
            <a:ext cx="4613275" cy="601663"/>
            <a:chOff x="1665" y="3959"/>
            <a:chExt cx="2312" cy="311"/>
          </a:xfrm>
        </p:grpSpPr>
        <p:grpSp>
          <p:nvGrpSpPr>
            <p:cNvPr id="10247" name="Group 11"/>
            <p:cNvGrpSpPr>
              <a:grpSpLocks/>
            </p:cNvGrpSpPr>
            <p:nvPr/>
          </p:nvGrpSpPr>
          <p:grpSpPr bwMode="auto">
            <a:xfrm>
              <a:off x="1665" y="3959"/>
              <a:ext cx="272" cy="288"/>
              <a:chOff x="730" y="2647"/>
              <a:chExt cx="272" cy="288"/>
            </a:xfrm>
          </p:grpSpPr>
          <p:sp>
            <p:nvSpPr>
              <p:cNvPr id="10257" name="Oval 12"/>
              <p:cNvSpPr>
                <a:spLocks noChangeArrowheads="1"/>
              </p:cNvSpPr>
              <p:nvPr/>
            </p:nvSpPr>
            <p:spPr bwMode="auto">
              <a:xfrm>
                <a:off x="730" y="2673"/>
                <a:ext cx="272" cy="227"/>
              </a:xfrm>
              <a:prstGeom prst="ellipse">
                <a:avLst/>
              </a:prstGeom>
              <a:solidFill>
                <a:srgbClr val="FFFF00"/>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endParaRPr lang="de-DE" altLang="de-DE">
                  <a:latin typeface="Calibri" pitchFamily="34" charset="0"/>
                </a:endParaRPr>
              </a:p>
            </p:txBody>
          </p:sp>
          <p:sp>
            <p:nvSpPr>
              <p:cNvPr id="10258" name="Text Box 13"/>
              <p:cNvSpPr txBox="1">
                <a:spLocks noChangeArrowheads="1"/>
              </p:cNvSpPr>
              <p:nvPr/>
            </p:nvSpPr>
            <p:spPr bwMode="auto">
              <a:xfrm>
                <a:off x="782" y="264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t>!</a:t>
                </a:r>
              </a:p>
            </p:txBody>
          </p:sp>
        </p:grpSp>
        <p:grpSp>
          <p:nvGrpSpPr>
            <p:cNvPr id="10248" name="Group 14"/>
            <p:cNvGrpSpPr>
              <a:grpSpLocks/>
            </p:cNvGrpSpPr>
            <p:nvPr/>
          </p:nvGrpSpPr>
          <p:grpSpPr bwMode="auto">
            <a:xfrm>
              <a:off x="2294" y="3964"/>
              <a:ext cx="272" cy="288"/>
              <a:chOff x="730" y="2647"/>
              <a:chExt cx="272" cy="288"/>
            </a:xfrm>
          </p:grpSpPr>
          <p:sp>
            <p:nvSpPr>
              <p:cNvPr id="10255" name="Oval 15"/>
              <p:cNvSpPr>
                <a:spLocks noChangeArrowheads="1"/>
              </p:cNvSpPr>
              <p:nvPr/>
            </p:nvSpPr>
            <p:spPr bwMode="auto">
              <a:xfrm>
                <a:off x="730" y="2673"/>
                <a:ext cx="272" cy="227"/>
              </a:xfrm>
              <a:prstGeom prst="ellipse">
                <a:avLst/>
              </a:prstGeom>
              <a:solidFill>
                <a:srgbClr val="FFFF00"/>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endParaRPr lang="de-DE" altLang="de-DE">
                  <a:latin typeface="Calibri" pitchFamily="34" charset="0"/>
                </a:endParaRPr>
              </a:p>
            </p:txBody>
          </p:sp>
          <p:sp>
            <p:nvSpPr>
              <p:cNvPr id="10256" name="Text Box 16"/>
              <p:cNvSpPr txBox="1">
                <a:spLocks noChangeArrowheads="1"/>
              </p:cNvSpPr>
              <p:nvPr/>
            </p:nvSpPr>
            <p:spPr bwMode="auto">
              <a:xfrm>
                <a:off x="782" y="264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t>!</a:t>
                </a:r>
              </a:p>
            </p:txBody>
          </p:sp>
        </p:grpSp>
        <p:grpSp>
          <p:nvGrpSpPr>
            <p:cNvPr id="10249" name="Group 17"/>
            <p:cNvGrpSpPr>
              <a:grpSpLocks/>
            </p:cNvGrpSpPr>
            <p:nvPr/>
          </p:nvGrpSpPr>
          <p:grpSpPr bwMode="auto">
            <a:xfrm>
              <a:off x="3032" y="3970"/>
              <a:ext cx="272" cy="288"/>
              <a:chOff x="730" y="2647"/>
              <a:chExt cx="272" cy="288"/>
            </a:xfrm>
          </p:grpSpPr>
          <p:sp>
            <p:nvSpPr>
              <p:cNvPr id="10253" name="Oval 18"/>
              <p:cNvSpPr>
                <a:spLocks noChangeArrowheads="1"/>
              </p:cNvSpPr>
              <p:nvPr/>
            </p:nvSpPr>
            <p:spPr bwMode="auto">
              <a:xfrm>
                <a:off x="730" y="2673"/>
                <a:ext cx="272" cy="227"/>
              </a:xfrm>
              <a:prstGeom prst="ellipse">
                <a:avLst/>
              </a:prstGeom>
              <a:solidFill>
                <a:srgbClr val="FFFF00"/>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endParaRPr lang="de-DE" altLang="de-DE">
                  <a:latin typeface="Calibri" pitchFamily="34" charset="0"/>
                </a:endParaRPr>
              </a:p>
            </p:txBody>
          </p:sp>
          <p:sp>
            <p:nvSpPr>
              <p:cNvPr id="10254" name="Text Box 19"/>
              <p:cNvSpPr txBox="1">
                <a:spLocks noChangeArrowheads="1"/>
              </p:cNvSpPr>
              <p:nvPr/>
            </p:nvSpPr>
            <p:spPr bwMode="auto">
              <a:xfrm>
                <a:off x="782" y="264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t>!</a:t>
                </a:r>
              </a:p>
            </p:txBody>
          </p:sp>
        </p:grpSp>
        <p:grpSp>
          <p:nvGrpSpPr>
            <p:cNvPr id="10250" name="Group 20"/>
            <p:cNvGrpSpPr>
              <a:grpSpLocks/>
            </p:cNvGrpSpPr>
            <p:nvPr/>
          </p:nvGrpSpPr>
          <p:grpSpPr bwMode="auto">
            <a:xfrm>
              <a:off x="3705" y="3982"/>
              <a:ext cx="272" cy="288"/>
              <a:chOff x="730" y="2647"/>
              <a:chExt cx="272" cy="288"/>
            </a:xfrm>
          </p:grpSpPr>
          <p:sp>
            <p:nvSpPr>
              <p:cNvPr id="10251" name="Oval 21"/>
              <p:cNvSpPr>
                <a:spLocks noChangeArrowheads="1"/>
              </p:cNvSpPr>
              <p:nvPr/>
            </p:nvSpPr>
            <p:spPr bwMode="auto">
              <a:xfrm>
                <a:off x="730" y="2673"/>
                <a:ext cx="272" cy="227"/>
              </a:xfrm>
              <a:prstGeom prst="ellipse">
                <a:avLst/>
              </a:prstGeom>
              <a:solidFill>
                <a:srgbClr val="FFFF00"/>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endParaRPr lang="de-DE" altLang="de-DE">
                  <a:latin typeface="Calibri" pitchFamily="34" charset="0"/>
                </a:endParaRPr>
              </a:p>
            </p:txBody>
          </p:sp>
          <p:sp>
            <p:nvSpPr>
              <p:cNvPr id="10252" name="Text Box 22"/>
              <p:cNvSpPr txBox="1">
                <a:spLocks noChangeArrowheads="1"/>
              </p:cNvSpPr>
              <p:nvPr/>
            </p:nvSpPr>
            <p:spPr bwMode="auto">
              <a:xfrm>
                <a:off x="782" y="264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t>!</a:t>
                </a:r>
              </a:p>
            </p:txBody>
          </p:sp>
        </p:grpSp>
      </p:grpSp>
      <p:sp>
        <p:nvSpPr>
          <p:cNvPr id="21" name="Text Box 7"/>
          <p:cNvSpPr txBox="1">
            <a:spLocks noChangeArrowheads="1"/>
          </p:cNvSpPr>
          <p:nvPr/>
        </p:nvSpPr>
        <p:spPr bwMode="auto">
          <a:xfrm>
            <a:off x="806450" y="134938"/>
            <a:ext cx="7272338"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Schöpfung</a:t>
            </a:r>
          </a:p>
        </p:txBody>
      </p:sp>
      <p:sp>
        <p:nvSpPr>
          <p:cNvPr id="10246" name="Rectangle 2"/>
          <p:cNvSpPr>
            <a:spLocks noChangeArrowheads="1"/>
          </p:cNvSpPr>
          <p:nvPr/>
        </p:nvSpPr>
        <p:spPr bwMode="auto">
          <a:xfrm>
            <a:off x="1300163" y="5688013"/>
            <a:ext cx="46259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800" b="1">
                <a:latin typeface="Calibri" pitchFamily="34" charset="0"/>
              </a:rPr>
              <a:t>Und Gott sprach: „…… !“</a:t>
            </a:r>
            <a:endParaRPr lang="de-DE" altLang="de-DE" sz="2000">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2Stammbaeume"/>
          <p:cNvPicPr>
            <a:picLocks noChangeAspect="1" noChangeArrowheads="1"/>
          </p:cNvPicPr>
          <p:nvPr/>
        </p:nvPicPr>
        <p:blipFill>
          <a:blip r:embed="rId3" cstate="print">
            <a:extLst>
              <a:ext uri="{28A0092B-C50C-407E-A947-70E740481C1C}">
                <a14:useLocalDpi xmlns:a14="http://schemas.microsoft.com/office/drawing/2010/main" val="0"/>
              </a:ext>
            </a:extLst>
          </a:blip>
          <a:srcRect t="50000" r="1637"/>
          <a:stretch>
            <a:fillRect/>
          </a:stretch>
        </p:blipFill>
        <p:spPr bwMode="auto">
          <a:xfrm>
            <a:off x="950913" y="1331913"/>
            <a:ext cx="2366097" cy="18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7"/>
          <p:cNvSpPr txBox="1">
            <a:spLocks noChangeArrowheads="1"/>
          </p:cNvSpPr>
          <p:nvPr/>
        </p:nvSpPr>
        <p:spPr bwMode="auto">
          <a:xfrm>
            <a:off x="806450" y="134938"/>
            <a:ext cx="7272338"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Schöpfung</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450" y="3428206"/>
            <a:ext cx="2745498" cy="2441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3428206"/>
            <a:ext cx="5143837" cy="2441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03242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feld 8"/>
          <p:cNvSpPr txBox="1">
            <a:spLocks noChangeArrowheads="1"/>
          </p:cNvSpPr>
          <p:nvPr/>
        </p:nvSpPr>
        <p:spPr bwMode="auto">
          <a:xfrm>
            <a:off x="900113" y="188913"/>
            <a:ext cx="79930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Zufallsprodukt oder Geschöpf Gottes?</a:t>
            </a:r>
          </a:p>
        </p:txBody>
      </p:sp>
      <p:sp>
        <p:nvSpPr>
          <p:cNvPr id="6" name="Textfeld 5"/>
          <p:cNvSpPr txBox="1"/>
          <p:nvPr/>
        </p:nvSpPr>
        <p:spPr>
          <a:xfrm>
            <a:off x="900113" y="1196975"/>
            <a:ext cx="4319587" cy="1077913"/>
          </a:xfrm>
          <a:prstGeom prst="rect">
            <a:avLst/>
          </a:prstGeom>
          <a:noFill/>
        </p:spPr>
        <p:txBody>
          <a:bodyPr>
            <a:spAutoFit/>
          </a:bodyPr>
          <a:lstStyle/>
          <a:p>
            <a:pPr>
              <a:defRPr/>
            </a:pPr>
            <a:r>
              <a:rPr lang="de-DE" sz="3200" b="1" dirty="0">
                <a:solidFill>
                  <a:schemeClr val="accent6">
                    <a:lumMod val="75000"/>
                  </a:schemeClr>
                </a:solidFill>
                <a:latin typeface="Calibri" panose="020F0502020204030204" pitchFamily="34" charset="0"/>
              </a:rPr>
              <a:t>Wie finden wir heraus, was stimmt?</a:t>
            </a:r>
          </a:p>
        </p:txBody>
      </p:sp>
      <p:pic>
        <p:nvPicPr>
          <p:cNvPr id="1027" name="Picture 3" descr="C:\Reinhard W+W\Vorträge_allgemein\Für Kids und Teens\Bilder\Schimpanse, AdobeStock.jp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01507" y="2132855"/>
            <a:ext cx="4102941" cy="40070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Reinhard W+W\Vorträge_allgemein\Für Kids und Teens\Bilder\Kopf aus Stein,Adobe Stock.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4143" y="2035445"/>
            <a:ext cx="4052501" cy="41044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a:spLocks noChangeArrowheads="1"/>
          </p:cNvSpPr>
          <p:nvPr/>
        </p:nvSpPr>
        <p:spPr bwMode="auto">
          <a:xfrm>
            <a:off x="5384800" y="1285875"/>
            <a:ext cx="32194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latin typeface="Calibri" pitchFamily="34" charset="0"/>
              </a:rPr>
              <a:t>Wie kommen </a:t>
            </a:r>
            <a:r>
              <a:rPr lang="de-DE" altLang="de-DE" b="1">
                <a:solidFill>
                  <a:srgbClr val="0033CC"/>
                </a:solidFill>
                <a:latin typeface="Calibri" pitchFamily="34" charset="0"/>
              </a:rPr>
              <a:t>Naturwissenschaftler</a:t>
            </a:r>
            <a:r>
              <a:rPr lang="de-DE" altLang="de-DE" b="1">
                <a:latin typeface="Calibri" pitchFamily="34" charset="0"/>
              </a:rPr>
              <a:t> zu einer Antwort?</a:t>
            </a:r>
          </a:p>
          <a:p>
            <a:pPr eaLnBrk="1" hangingPunct="1"/>
            <a:endParaRPr lang="de-DE" altLang="de-DE" b="1">
              <a:latin typeface="Calibri" pitchFamily="34" charset="0"/>
            </a:endParaRPr>
          </a:p>
          <a:p>
            <a:pPr eaLnBrk="1" hangingPunct="1"/>
            <a:r>
              <a:rPr lang="de-DE" altLang="de-DE" b="1">
                <a:latin typeface="Calibri" pitchFamily="34" charset="0"/>
              </a:rPr>
              <a:t>Sie suchen aussage-kräftige Indizien.</a:t>
            </a:r>
          </a:p>
        </p:txBody>
      </p:sp>
      <p:sp>
        <p:nvSpPr>
          <p:cNvPr id="5" name="Textfeld 4"/>
          <p:cNvSpPr txBox="1">
            <a:spLocks noChangeArrowheads="1"/>
          </p:cNvSpPr>
          <p:nvPr/>
        </p:nvSpPr>
        <p:spPr bwMode="auto">
          <a:xfrm>
            <a:off x="8399463" y="1285875"/>
            <a:ext cx="5651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8400">
                <a:solidFill>
                  <a:srgbClr val="FF0000"/>
                </a:solidFill>
                <a:latin typeface="Bauhaus 93" pitchFamily="82" charset="0"/>
              </a:rPr>
              <a:t>?</a:t>
            </a:r>
          </a:p>
        </p:txBody>
      </p:sp>
      <p:sp>
        <p:nvSpPr>
          <p:cNvPr id="6" name="Textfeld 8"/>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pic>
        <p:nvPicPr>
          <p:cNvPr id="1027" name="Picture 3" descr="C:\Reinhard W+W\Vorträge_allgemein\Für Kids und Teens\Bilder\Collage\Orrorin_tugenensis(Lucius, CC BA-SA 3.0).jpg"/>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7155" y="1124744"/>
            <a:ext cx="2215133" cy="22151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einhard W+W\Vorträge_allgemein\Für Kids und Teens\Bilder\Collage\ekl7_abb_15-23.jpg"/>
          <p:cNvPicPr>
            <a:picLocks noChangeAspect="1" noChangeArrowheads="1"/>
          </p:cNvPicPr>
          <p:nvPr/>
        </p:nvPicPr>
        <p:blipFill>
          <a:blip r:embed="rId4">
            <a:clrChange>
              <a:clrFrom>
                <a:srgbClr val="D3EFFB"/>
              </a:clrFrom>
              <a:clrTo>
                <a:srgbClr val="D3EFFB">
                  <a:alpha val="0"/>
                </a:srgbClr>
              </a:clrTo>
            </a:clrChange>
            <a:extLst>
              <a:ext uri="{28A0092B-C50C-407E-A947-70E740481C1C}">
                <a14:useLocalDpi xmlns:a14="http://schemas.microsoft.com/office/drawing/2010/main" val="0"/>
              </a:ext>
            </a:extLst>
          </a:blip>
          <a:srcRect/>
          <a:stretch>
            <a:fillRect/>
          </a:stretch>
        </p:blipFill>
        <p:spPr bwMode="auto">
          <a:xfrm>
            <a:off x="2662247" y="980728"/>
            <a:ext cx="1561326" cy="22428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Reinhard W+W\Vorträge_allgemein\Für Kids und Teens\Bilder\Collage\Reconstruction_of_the_fossil_skeleton_of__Lucy__the_Australopithecus_afarensis(120,CC BY 2.5)_part.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297" y="3861048"/>
            <a:ext cx="2266950" cy="25669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Reinhard W+W\Vorträge_allgemein\Für Kids und Teens\Bilder\Collage\ekl7_abb_15-08g.jpg"/>
          <p:cNvPicPr>
            <a:picLocks noChangeAspect="1" noChangeArrowheads="1"/>
          </p:cNvPicPr>
          <p:nvPr/>
        </p:nvPicPr>
        <p:blipFill>
          <a:blip r:embed="rId6" cstate="print">
            <a:clrChange>
              <a:clrFrom>
                <a:srgbClr val="FFF9C7"/>
              </a:clrFrom>
              <a:clrTo>
                <a:srgbClr val="FFF9C7">
                  <a:alpha val="0"/>
                </a:srgbClr>
              </a:clrTo>
            </a:clrChange>
            <a:extLst>
              <a:ext uri="{28A0092B-C50C-407E-A947-70E740481C1C}">
                <a14:useLocalDpi xmlns:a14="http://schemas.microsoft.com/office/drawing/2010/main" val="0"/>
              </a:ext>
            </a:extLst>
          </a:blip>
          <a:srcRect/>
          <a:stretch>
            <a:fillRect/>
          </a:stretch>
        </p:blipFill>
        <p:spPr bwMode="auto">
          <a:xfrm>
            <a:off x="3995936" y="2142421"/>
            <a:ext cx="1718627" cy="17186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Reinhard W+W\Vorträge_allgemein\Für Kids und Teens\Bilder\Affe-Mensch-Reihe_AdobeStock_51752448_k.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1050" y="3899869"/>
            <a:ext cx="4837414" cy="27694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Reinhard W+W\Vorträge_allgemein\Für Kids und Teens\Bilder\Collage\Australopithecus barelghazali(Clumsystiggy,CC BY 4.0).jpg"/>
          <p:cNvPicPr>
            <a:picLocks noChangeAspect="1" noChangeArrowheads="1"/>
          </p:cNvPicPr>
          <p:nvPr/>
        </p:nvPicPr>
        <p:blipFill>
          <a:blip r:embed="rId8" cstate="print">
            <a:clrChange>
              <a:clrFrom>
                <a:srgbClr val="E3E3E3"/>
              </a:clrFrom>
              <a:clrTo>
                <a:srgbClr val="E3E3E3">
                  <a:alpha val="0"/>
                </a:srgbClr>
              </a:clrTo>
            </a:clrChange>
            <a:extLst>
              <a:ext uri="{28A0092B-C50C-407E-A947-70E740481C1C}">
                <a14:useLocalDpi xmlns:a14="http://schemas.microsoft.com/office/drawing/2010/main" val="0"/>
              </a:ext>
            </a:extLst>
          </a:blip>
          <a:srcRect/>
          <a:stretch>
            <a:fillRect/>
          </a:stretch>
        </p:blipFill>
        <p:spPr bwMode="auto">
          <a:xfrm>
            <a:off x="2135765" y="3364345"/>
            <a:ext cx="1590675" cy="749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8"/>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sp>
        <p:nvSpPr>
          <p:cNvPr id="3" name="Text Box 6"/>
          <p:cNvSpPr txBox="1">
            <a:spLocks noChangeArrowheads="1"/>
          </p:cNvSpPr>
          <p:nvPr/>
        </p:nvSpPr>
        <p:spPr bwMode="auto">
          <a:xfrm>
            <a:off x="5292724" y="1979613"/>
            <a:ext cx="3300413" cy="280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b="1" dirty="0" smtClean="0">
                <a:latin typeface="Calibri" panose="020F0502020204030204" pitchFamily="34" charset="0"/>
              </a:rPr>
              <a:t>Indiz: </a:t>
            </a:r>
            <a:br>
              <a:rPr lang="de-DE" altLang="de-DE" b="1" dirty="0" smtClean="0">
                <a:latin typeface="Calibri" panose="020F0502020204030204" pitchFamily="34" charset="0"/>
              </a:rPr>
            </a:br>
            <a:r>
              <a:rPr lang="de-DE" altLang="de-DE" b="1" dirty="0" smtClean="0">
                <a:latin typeface="Calibri" panose="020F0502020204030204" pitchFamily="34" charset="0"/>
              </a:rPr>
              <a:t>Ähnlichkeiten</a:t>
            </a:r>
          </a:p>
          <a:p>
            <a:pPr eaLnBrk="1" hangingPunct="1">
              <a:defRPr/>
            </a:pPr>
            <a:endParaRPr lang="de-DE" altLang="de-DE" sz="600" b="1" dirty="0" smtClean="0">
              <a:latin typeface="Calibri" panose="020F0502020204030204" pitchFamily="34" charset="0"/>
            </a:endParaRPr>
          </a:p>
          <a:p>
            <a:pPr eaLnBrk="1" hangingPunct="1">
              <a:defRPr/>
            </a:pPr>
            <a:r>
              <a:rPr lang="de-DE" altLang="de-DE" b="1" dirty="0" smtClean="0">
                <a:latin typeface="Calibri" panose="020F0502020204030204" pitchFamily="34" charset="0"/>
              </a:rPr>
              <a:t>Indiz = „Anzeiger“</a:t>
            </a:r>
          </a:p>
          <a:p>
            <a:pPr eaLnBrk="1" hangingPunct="1">
              <a:defRPr/>
            </a:pPr>
            <a:endParaRPr lang="de-DE" altLang="de-DE" sz="1050" b="1" dirty="0" smtClean="0">
              <a:solidFill>
                <a:srgbClr val="0033CC"/>
              </a:solidFill>
              <a:latin typeface="Calibri" panose="020F0502020204030204" pitchFamily="34" charset="0"/>
            </a:endParaRPr>
          </a:p>
          <a:p>
            <a:pPr eaLnBrk="1" hangingPunct="1">
              <a:defRPr/>
            </a:pPr>
            <a:r>
              <a:rPr lang="de-DE" altLang="de-DE" b="1" dirty="0" smtClean="0">
                <a:solidFill>
                  <a:srgbClr val="0033CC"/>
                </a:solidFill>
                <a:latin typeface="Calibri" panose="020F0502020204030204" pitchFamily="34" charset="0"/>
              </a:rPr>
              <a:t>Aber was zeigen sie an?</a:t>
            </a:r>
          </a:p>
          <a:p>
            <a:pPr eaLnBrk="1" hangingPunct="1">
              <a:defRPr/>
            </a:pPr>
            <a:endParaRPr lang="de-DE" altLang="de-DE" sz="1050" b="1" dirty="0" smtClean="0">
              <a:solidFill>
                <a:srgbClr val="0033CC"/>
              </a:solidFill>
              <a:latin typeface="Calibri" panose="020F0502020204030204" pitchFamily="34" charset="0"/>
            </a:endParaRPr>
          </a:p>
          <a:p>
            <a:pPr eaLnBrk="1" hangingPunct="1">
              <a:defRPr/>
            </a:pPr>
            <a:r>
              <a:rPr lang="de-DE" altLang="de-DE" b="1" dirty="0" smtClean="0">
                <a:solidFill>
                  <a:srgbClr val="0033CC"/>
                </a:solidFill>
                <a:latin typeface="Calibri" panose="020F0502020204030204" pitchFamily="34" charset="0"/>
              </a:rPr>
              <a:t>Evolution?</a:t>
            </a:r>
          </a:p>
          <a:p>
            <a:pPr eaLnBrk="1" hangingPunct="1">
              <a:defRPr/>
            </a:pPr>
            <a:r>
              <a:rPr lang="de-DE" altLang="de-DE" b="1" dirty="0" smtClean="0">
                <a:solidFill>
                  <a:srgbClr val="0033CC"/>
                </a:solidFill>
                <a:latin typeface="Calibri" panose="020F0502020204030204" pitchFamily="34" charset="0"/>
              </a:rPr>
              <a:t>Schöpfung?</a:t>
            </a:r>
          </a:p>
        </p:txBody>
      </p:sp>
      <p:sp>
        <p:nvSpPr>
          <p:cNvPr id="13316" name="Textfeld 3"/>
          <p:cNvSpPr txBox="1">
            <a:spLocks noChangeArrowheads="1"/>
          </p:cNvSpPr>
          <p:nvPr/>
        </p:nvSpPr>
        <p:spPr bwMode="auto">
          <a:xfrm>
            <a:off x="8027988" y="2060575"/>
            <a:ext cx="565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8000">
                <a:solidFill>
                  <a:srgbClr val="FF0000"/>
                </a:solidFill>
                <a:latin typeface="Bauhaus 93" pitchFamily="82" charset="0"/>
              </a:rPr>
              <a:t>?</a:t>
            </a:r>
            <a:endParaRPr lang="de-DE" altLang="de-DE" sz="7200">
              <a:solidFill>
                <a:srgbClr val="FF0000"/>
              </a:solidFill>
              <a:latin typeface="Bauhaus 93" pitchFamily="82" charset="0"/>
            </a:endParaRPr>
          </a:p>
        </p:txBody>
      </p:sp>
      <p:pic>
        <p:nvPicPr>
          <p:cNvPr id="13317" name="Picture 4" descr="D13_42-Stern-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988" y="1119188"/>
            <a:ext cx="370205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8"/>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pic>
        <p:nvPicPr>
          <p:cNvPr id="2050" name="Picture 2" descr="C:\Reinhard W+W\Vorträge_allgemein\Für Kids und Teens\Bilder\Schimpanse_2, AdobeStock.jpg"/>
          <p:cNvPicPr>
            <a:picLocks noChangeAspect="1" noChangeArrowheads="1"/>
          </p:cNvPicPr>
          <p:nvPr/>
        </p:nvPicPr>
        <p:blipFill rotWithShape="1">
          <a:blip r:embed="rId3">
            <a:extLst>
              <a:ext uri="{28A0092B-C50C-407E-A947-70E740481C1C}">
                <a14:useLocalDpi xmlns:a14="http://schemas.microsoft.com/office/drawing/2010/main" val="0"/>
              </a:ext>
            </a:extLst>
          </a:blip>
          <a:srcRect t="-9467" b="9467"/>
          <a:stretch/>
        </p:blipFill>
        <p:spPr bwMode="auto">
          <a:xfrm>
            <a:off x="971600" y="759187"/>
            <a:ext cx="4032448" cy="462208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Reinhard W+W\Vorträge_allgemein\Für Kids und Teens\Bilder\Mann nachdenklich,AdobeStock.jpg"/>
          <p:cNvPicPr>
            <a:picLocks noChangeAspect="1" noChangeArrowheads="1"/>
          </p:cNvPicPr>
          <p:nvPr/>
        </p:nvPicPr>
        <p:blipFill rotWithShape="1">
          <a:blip r:embed="rId4">
            <a:extLst>
              <a:ext uri="{28A0092B-C50C-407E-A947-70E740481C1C}">
                <a14:useLocalDpi xmlns:a14="http://schemas.microsoft.com/office/drawing/2010/main" val="0"/>
              </a:ext>
            </a:extLst>
          </a:blip>
          <a:srcRect l="115" t="4246" r="-115" b="21765"/>
          <a:stretch/>
        </p:blipFill>
        <p:spPr bwMode="auto">
          <a:xfrm>
            <a:off x="5008341" y="1219200"/>
            <a:ext cx="3744200" cy="4154518"/>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8"/>
          <p:cNvSpPr txBox="1">
            <a:spLocks noChangeArrowheads="1"/>
          </p:cNvSpPr>
          <p:nvPr/>
        </p:nvSpPr>
        <p:spPr bwMode="auto">
          <a:xfrm>
            <a:off x="3419872" y="5469031"/>
            <a:ext cx="39604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spcAft>
                <a:spcPts val="0"/>
              </a:spcAft>
            </a:pPr>
            <a:r>
              <a:rPr lang="de-DE" altLang="de-DE" b="1" dirty="0">
                <a:latin typeface="Calibri" pitchFamily="34" charset="0"/>
                <a:cs typeface="DejaVu Sans" pitchFamily="34" charset="0"/>
              </a:rPr>
              <a:t>Indiz: </a:t>
            </a:r>
            <a:r>
              <a:rPr lang="de-DE" altLang="de-DE" b="1" dirty="0" smtClean="0">
                <a:latin typeface="Calibri" pitchFamily="34" charset="0"/>
                <a:cs typeface="DejaVu Sans" pitchFamily="34" charset="0"/>
              </a:rPr>
              <a:t>Ähnlichkeiten</a:t>
            </a:r>
            <a:endParaRPr lang="de-DE" altLang="de-DE" b="1" dirty="0">
              <a:latin typeface="Calibri" pitchFamily="34" charset="0"/>
              <a:cs typeface="DejaVu Sans" pitchFamily="34" charset="0"/>
            </a:endParaRPr>
          </a:p>
          <a:p>
            <a:pPr eaLnBrk="1" hangingPunct="1">
              <a:spcAft>
                <a:spcPts val="0"/>
              </a:spcAft>
            </a:pPr>
            <a:r>
              <a:rPr lang="de-DE" altLang="de-DE" b="1" dirty="0" smtClean="0">
                <a:latin typeface="Calibri" pitchFamily="34" charset="0"/>
                <a:cs typeface="DejaVu Sans" pitchFamily="34" charset="0"/>
              </a:rPr>
              <a:t>Indiz = „</a:t>
            </a:r>
            <a:r>
              <a:rPr lang="de-DE" altLang="de-DE" b="1" dirty="0">
                <a:latin typeface="Calibri" pitchFamily="34" charset="0"/>
                <a:cs typeface="DejaVu Sans" pitchFamily="34" charset="0"/>
              </a:rPr>
              <a:t>Anzeiger“</a:t>
            </a:r>
          </a:p>
          <a:p>
            <a:pPr eaLnBrk="1" hangingPunct="1">
              <a:spcAft>
                <a:spcPts val="0"/>
              </a:spcAft>
            </a:pPr>
            <a:r>
              <a:rPr lang="de-DE" altLang="de-DE" b="1" dirty="0" smtClean="0">
                <a:solidFill>
                  <a:srgbClr val="0033CC"/>
                </a:solidFill>
                <a:latin typeface="Calibri" pitchFamily="34" charset="0"/>
                <a:cs typeface="DejaVu Sans" pitchFamily="34" charset="0"/>
              </a:rPr>
              <a:t>Aber </a:t>
            </a:r>
            <a:r>
              <a:rPr lang="de-DE" altLang="de-DE" b="1" i="1" dirty="0">
                <a:solidFill>
                  <a:srgbClr val="0033CC"/>
                </a:solidFill>
                <a:latin typeface="Calibri" pitchFamily="34" charset="0"/>
                <a:cs typeface="DejaVu Sans" pitchFamily="34" charset="0"/>
              </a:rPr>
              <a:t>was </a:t>
            </a:r>
            <a:r>
              <a:rPr lang="de-DE" altLang="de-DE" b="1" dirty="0">
                <a:solidFill>
                  <a:srgbClr val="0033CC"/>
                </a:solidFill>
                <a:latin typeface="Calibri" pitchFamily="34" charset="0"/>
                <a:cs typeface="DejaVu Sans" pitchFamily="34" charset="0"/>
              </a:rPr>
              <a:t>zeigen sie an?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13_51-Geo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008063"/>
            <a:ext cx="4187825"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8"/>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sp>
        <p:nvSpPr>
          <p:cNvPr id="15364" name="Textfeld 3"/>
          <p:cNvSpPr txBox="1">
            <a:spLocks noChangeArrowheads="1"/>
          </p:cNvSpPr>
          <p:nvPr/>
        </p:nvSpPr>
        <p:spPr bwMode="auto">
          <a:xfrm>
            <a:off x="5867400" y="1268413"/>
            <a:ext cx="565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8000">
                <a:solidFill>
                  <a:srgbClr val="FF0000"/>
                </a:solidFill>
                <a:latin typeface="Bauhaus 93" pitchFamily="82" charset="0"/>
              </a:rPr>
              <a:t>?</a:t>
            </a:r>
            <a:endParaRPr lang="de-DE" altLang="de-DE" sz="7200">
              <a:solidFill>
                <a:srgbClr val="FF0000"/>
              </a:solidFill>
              <a:latin typeface="Bauhaus 93" pitchFamily="82" charset="0"/>
            </a:endParaRPr>
          </a:p>
        </p:txBody>
      </p:sp>
      <p:sp>
        <p:nvSpPr>
          <p:cNvPr id="6" name="Text Box 8"/>
          <p:cNvSpPr txBox="1">
            <a:spLocks noChangeArrowheads="1"/>
          </p:cNvSpPr>
          <p:nvPr/>
        </p:nvSpPr>
        <p:spPr bwMode="auto">
          <a:xfrm>
            <a:off x="5724525" y="3802063"/>
            <a:ext cx="26876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800" b="1">
                <a:latin typeface="Calibri" pitchFamily="34" charset="0"/>
                <a:cs typeface="DejaVu Sans" pitchFamily="34" charset="0"/>
              </a:rPr>
              <a:t>Affenmenschen?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8"/>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pic>
        <p:nvPicPr>
          <p:cNvPr id="1026" name="Picture 2" descr="naledi-fossil-menschlich-äffis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228" y="1268760"/>
            <a:ext cx="7583238"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935228" y="4221088"/>
            <a:ext cx="8029260" cy="1938992"/>
          </a:xfrm>
          <a:prstGeom prst="rect">
            <a:avLst/>
          </a:prstGeom>
          <a:noFill/>
        </p:spPr>
        <p:txBody>
          <a:bodyPr wrap="square" rtlCol="0">
            <a:spAutoFit/>
          </a:bodyPr>
          <a:lstStyle/>
          <a:p>
            <a:r>
              <a:rPr lang="de-DE" sz="2000" b="1" dirty="0">
                <a:latin typeface="Calibri" panose="020F0502020204030204" pitchFamily="34" charset="0"/>
                <a:cs typeface="Calibri" panose="020F0502020204030204" pitchFamily="34" charset="0"/>
              </a:rPr>
              <a:t>Fossile </a:t>
            </a:r>
            <a:r>
              <a:rPr lang="de-DE" sz="2000" b="1" dirty="0" smtClean="0">
                <a:latin typeface="Calibri" panose="020F0502020204030204" pitchFamily="34" charset="0"/>
                <a:cs typeface="Calibri" panose="020F0502020204030204" pitchFamily="34" charset="0"/>
              </a:rPr>
              <a:t>Schädelteile 	Rekonstruktion 		</a:t>
            </a:r>
            <a:r>
              <a:rPr lang="de-DE" sz="2000" b="1" dirty="0">
                <a:latin typeface="Calibri" panose="020F0502020204030204" pitchFamily="34" charset="0"/>
                <a:cs typeface="Calibri" panose="020F0502020204030204" pitchFamily="34" charset="0"/>
              </a:rPr>
              <a:t>Rekonstruktion </a:t>
            </a:r>
            <a:endParaRPr lang="de-DE" sz="2000" b="1" dirty="0" smtClean="0">
              <a:latin typeface="Calibri" panose="020F0502020204030204" pitchFamily="34" charset="0"/>
              <a:cs typeface="Calibri" panose="020F0502020204030204" pitchFamily="34" charset="0"/>
            </a:endParaRPr>
          </a:p>
          <a:p>
            <a:r>
              <a:rPr lang="de-DE" sz="2000" b="1" dirty="0" smtClean="0">
                <a:latin typeface="Calibri" panose="020F0502020204030204" pitchFamily="34" charset="0"/>
                <a:cs typeface="Calibri" panose="020F0502020204030204" pitchFamily="34" charset="0"/>
              </a:rPr>
              <a:t>von </a:t>
            </a:r>
            <a:r>
              <a:rPr lang="de-DE" sz="2000" b="1" i="1" dirty="0">
                <a:latin typeface="Calibri" panose="020F0502020204030204" pitchFamily="34" charset="0"/>
                <a:cs typeface="Calibri" panose="020F0502020204030204" pitchFamily="34" charset="0"/>
              </a:rPr>
              <a:t>„Homo“ </a:t>
            </a:r>
            <a:r>
              <a:rPr lang="de-DE" sz="2000" b="1" i="1" dirty="0" smtClean="0">
                <a:latin typeface="Calibri" panose="020F0502020204030204" pitchFamily="34" charset="0"/>
                <a:cs typeface="Calibri" panose="020F0502020204030204" pitchFamily="34" charset="0"/>
              </a:rPr>
              <a:t>naledi	</a:t>
            </a:r>
            <a:r>
              <a:rPr lang="de-DE" sz="2000" b="1" dirty="0" smtClean="0">
                <a:latin typeface="Calibri" panose="020F0502020204030204" pitchFamily="34" charset="0"/>
                <a:cs typeface="Calibri" panose="020F0502020204030204" pitchFamily="34" charset="0"/>
              </a:rPr>
              <a:t>als </a:t>
            </a:r>
            <a:r>
              <a:rPr lang="de-DE" sz="2000" b="1" dirty="0">
                <a:latin typeface="Calibri" panose="020F0502020204030204" pitchFamily="34" charset="0"/>
                <a:cs typeface="Calibri" panose="020F0502020204030204" pitchFamily="34" charset="0"/>
              </a:rPr>
              <a:t>vermeintlicher </a:t>
            </a:r>
            <a:r>
              <a:rPr lang="de-DE" sz="2000" b="1" dirty="0" smtClean="0">
                <a:latin typeface="Calibri" panose="020F0502020204030204" pitchFamily="34" charset="0"/>
                <a:cs typeface="Calibri" panose="020F0502020204030204" pitchFamily="34" charset="0"/>
              </a:rPr>
              <a:t>	als </a:t>
            </a:r>
            <a:r>
              <a:rPr lang="de-DE" sz="2000" b="1" dirty="0">
                <a:latin typeface="Calibri" panose="020F0502020204030204" pitchFamily="34" charset="0"/>
                <a:cs typeface="Calibri" panose="020F0502020204030204" pitchFamily="34" charset="0"/>
              </a:rPr>
              <a:t>ausgestorbener </a:t>
            </a:r>
            <a:endParaRPr lang="de-DE" sz="2000" b="1" i="1" dirty="0" smtClean="0">
              <a:latin typeface="Calibri" panose="020F0502020204030204" pitchFamily="34" charset="0"/>
              <a:cs typeface="Calibri" panose="020F0502020204030204" pitchFamily="34" charset="0"/>
            </a:endParaRPr>
          </a:p>
          <a:p>
            <a:r>
              <a:rPr lang="de-DE" sz="2000" b="1" dirty="0" smtClean="0">
                <a:latin typeface="Calibri" panose="020F0502020204030204" pitchFamily="34" charset="0"/>
                <a:cs typeface="Calibri" panose="020F0502020204030204" pitchFamily="34" charset="0"/>
              </a:rPr>
              <a:t>			Verwandter </a:t>
            </a:r>
            <a:r>
              <a:rPr lang="de-DE" sz="2000" b="1" dirty="0">
                <a:latin typeface="Calibri" panose="020F0502020204030204" pitchFamily="34" charset="0"/>
                <a:cs typeface="Calibri" panose="020F0502020204030204" pitchFamily="34" charset="0"/>
              </a:rPr>
              <a:t>des </a:t>
            </a:r>
            <a:r>
              <a:rPr lang="de-DE" sz="2000" b="1" dirty="0" smtClean="0">
                <a:latin typeface="Calibri" panose="020F0502020204030204" pitchFamily="34" charset="0"/>
                <a:cs typeface="Calibri" panose="020F0502020204030204" pitchFamily="34" charset="0"/>
              </a:rPr>
              <a:t>		</a:t>
            </a:r>
            <a:r>
              <a:rPr lang="de-DE" sz="2000" b="1" dirty="0" err="1" smtClean="0">
                <a:latin typeface="Calibri" panose="020F0502020204030204" pitchFamily="34" charset="0"/>
                <a:cs typeface="Calibri" panose="020F0502020204030204" pitchFamily="34" charset="0"/>
              </a:rPr>
              <a:t>Großaffe</a:t>
            </a:r>
            <a:r>
              <a:rPr lang="de-DE" sz="2000" b="1" dirty="0">
                <a:latin typeface="Calibri" panose="020F0502020204030204" pitchFamily="34" charset="0"/>
                <a:cs typeface="Calibri" panose="020F0502020204030204" pitchFamily="34" charset="0"/>
              </a:rPr>
              <a:t>, </a:t>
            </a:r>
            <a:endParaRPr lang="de-DE" sz="2000" b="1" dirty="0" smtClean="0">
              <a:latin typeface="Calibri" panose="020F0502020204030204" pitchFamily="34" charset="0"/>
              <a:cs typeface="Calibri" panose="020F0502020204030204" pitchFamily="34" charset="0"/>
            </a:endParaRPr>
          </a:p>
          <a:p>
            <a:r>
              <a:rPr lang="de-DE" sz="2000" b="1" dirty="0">
                <a:latin typeface="Calibri" panose="020F0502020204030204" pitchFamily="34" charset="0"/>
                <a:cs typeface="Calibri" panose="020F0502020204030204" pitchFamily="34" charset="0"/>
              </a:rPr>
              <a:t>	</a:t>
            </a:r>
            <a:r>
              <a:rPr lang="de-DE" sz="2000" b="1" dirty="0" smtClean="0">
                <a:latin typeface="Calibri" panose="020F0502020204030204" pitchFamily="34" charset="0"/>
                <a:cs typeface="Calibri" panose="020F0502020204030204" pitchFamily="34" charset="0"/>
              </a:rPr>
              <a:t>		Menschen		angelehnt  an</a:t>
            </a:r>
          </a:p>
          <a:p>
            <a:r>
              <a:rPr lang="de-DE" sz="2000" b="1" dirty="0" smtClean="0">
                <a:latin typeface="Calibri" panose="020F0502020204030204" pitchFamily="34" charset="0"/>
                <a:cs typeface="Calibri" panose="020F0502020204030204" pitchFamily="34" charset="0"/>
              </a:rPr>
              <a:t>						Körperteile 							heutiger Schimpansen</a:t>
            </a:r>
            <a:endParaRPr lang="de-DE"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8311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BrokenHill-Mensch"/>
          <p:cNvPicPr>
            <a:picLocks noChangeAspect="1" noChangeArrowheads="1"/>
          </p:cNvPicPr>
          <p:nvPr/>
        </p:nvPicPr>
        <p:blipFill>
          <a:blip r:embed="rId3">
            <a:clrChange>
              <a:clrFrom>
                <a:srgbClr val="453E45"/>
              </a:clrFrom>
              <a:clrTo>
                <a:srgbClr val="453E45">
                  <a:alpha val="0"/>
                </a:srgbClr>
              </a:clrTo>
            </a:clrChange>
            <a:extLst>
              <a:ext uri="{28A0092B-C50C-407E-A947-70E740481C1C}">
                <a14:useLocalDpi xmlns:a14="http://schemas.microsoft.com/office/drawing/2010/main" val="0"/>
              </a:ext>
            </a:extLst>
          </a:blip>
          <a:srcRect/>
          <a:stretch>
            <a:fillRect/>
          </a:stretch>
        </p:blipFill>
        <p:spPr bwMode="auto">
          <a:xfrm>
            <a:off x="2916238" y="1268413"/>
            <a:ext cx="27844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6" descr="Australopithecus-boisei(von-vo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557338"/>
            <a:ext cx="21082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7" descr="Neandertaler-Schaede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2638" y="1196975"/>
            <a:ext cx="26050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p:cNvSpPr txBox="1">
            <a:spLocks noChangeArrowheads="1"/>
          </p:cNvSpPr>
          <p:nvPr/>
        </p:nvSpPr>
        <p:spPr bwMode="auto">
          <a:xfrm>
            <a:off x="681038" y="5622925"/>
            <a:ext cx="7840662"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lgn="ctr" eaLnBrk="1" hangingPunct="1"/>
            <a:r>
              <a:rPr lang="de-DE" altLang="de-DE" b="1">
                <a:latin typeface="Calibri" pitchFamily="34" charset="0"/>
                <a:cs typeface="DejaVu Sans" pitchFamily="34" charset="0"/>
              </a:rPr>
              <a:t>Indiz: Fossilien</a:t>
            </a:r>
          </a:p>
          <a:p>
            <a:pPr algn="ctr" eaLnBrk="1" hangingPunct="1"/>
            <a:r>
              <a:rPr lang="de-DE" altLang="de-DE" b="1" i="1">
                <a:latin typeface="Calibri" pitchFamily="34" charset="0"/>
                <a:cs typeface="DejaVu Sans" pitchFamily="34" charset="0"/>
              </a:rPr>
              <a:t>Momentaufnahmen – </a:t>
            </a:r>
            <a:r>
              <a:rPr lang="de-DE" altLang="de-DE" b="1" i="1">
                <a:solidFill>
                  <a:srgbClr val="0033CC"/>
                </a:solidFill>
                <a:latin typeface="Calibri" pitchFamily="34" charset="0"/>
                <a:cs typeface="DejaVu Sans" pitchFamily="34" charset="0"/>
              </a:rPr>
              <a:t>Gesamtbild?</a:t>
            </a:r>
          </a:p>
        </p:txBody>
      </p:sp>
      <p:pic>
        <p:nvPicPr>
          <p:cNvPr id="16390" name="Grafik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213" y="2852738"/>
            <a:ext cx="748823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8"/>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sp>
        <p:nvSpPr>
          <p:cNvPr id="8" name="Textfeld 7"/>
          <p:cNvSpPr txBox="1">
            <a:spLocks noChangeArrowheads="1"/>
          </p:cNvSpPr>
          <p:nvPr/>
        </p:nvSpPr>
        <p:spPr bwMode="auto">
          <a:xfrm>
            <a:off x="8255000" y="2320925"/>
            <a:ext cx="565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8000">
                <a:solidFill>
                  <a:srgbClr val="FF0000"/>
                </a:solidFill>
                <a:latin typeface="Bauhaus 93" pitchFamily="82" charset="0"/>
              </a:rPr>
              <a:t>?</a:t>
            </a:r>
            <a:endParaRPr lang="de-DE" altLang="de-DE" sz="7200">
              <a:solidFill>
                <a:srgbClr val="FF0000"/>
              </a:solidFill>
              <a:latin typeface="Bauhaus 93"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Reinhard\Bücher\Neues Populäres Buch\Abbildungen\Zusatzbilder\sherlock-holmes-4470682_1920_Pixaba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735"/>
          <a:stretch/>
        </p:blipFill>
        <p:spPr bwMode="auto">
          <a:xfrm>
            <a:off x="899592" y="1412775"/>
            <a:ext cx="6192688" cy="4386211"/>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8"/>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spTree>
    <p:extLst>
      <p:ext uri="{BB962C8B-B14F-4D97-AF65-F5344CB8AC3E}">
        <p14:creationId xmlns:p14="http://schemas.microsoft.com/office/powerpoint/2010/main" val="1482550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feld 1"/>
          <p:cNvSpPr txBox="1">
            <a:spLocks noChangeArrowheads="1"/>
          </p:cNvSpPr>
          <p:nvPr/>
        </p:nvSpPr>
        <p:spPr bwMode="auto">
          <a:xfrm>
            <a:off x="1258888" y="1196975"/>
            <a:ext cx="669766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000" b="1" dirty="0">
                <a:solidFill>
                  <a:srgbClr val="0033CC"/>
                </a:solidFill>
                <a:latin typeface="Calibri" pitchFamily="34" charset="0"/>
                <a:cs typeface="Calibri" pitchFamily="34" charset="0"/>
              </a:rPr>
              <a:t>Hinweis</a:t>
            </a:r>
          </a:p>
          <a:p>
            <a:pPr eaLnBrk="1" hangingPunct="1"/>
            <a:endParaRPr lang="de-DE" altLang="de-DE" sz="2000" dirty="0">
              <a:latin typeface="Calibri" pitchFamily="34" charset="0"/>
              <a:cs typeface="Calibri" pitchFamily="34" charset="0"/>
            </a:endParaRPr>
          </a:p>
          <a:p>
            <a:pPr eaLnBrk="1" hangingPunct="1"/>
            <a:r>
              <a:rPr lang="de-DE" altLang="de-DE" sz="2000" dirty="0">
                <a:latin typeface="Calibri" pitchFamily="34" charset="0"/>
                <a:cs typeface="Calibri" pitchFamily="34" charset="0"/>
              </a:rPr>
              <a:t>Diese Präsentation enthält die </a:t>
            </a:r>
            <a:r>
              <a:rPr lang="de-DE" altLang="de-DE" sz="2000" dirty="0" smtClean="0">
                <a:latin typeface="Calibri" pitchFamily="34" charset="0"/>
                <a:cs typeface="Calibri" pitchFamily="34" charset="0"/>
              </a:rPr>
              <a:t>Folien, </a:t>
            </a:r>
            <a:r>
              <a:rPr lang="de-DE" altLang="de-DE" sz="2000" dirty="0">
                <a:latin typeface="Calibri" pitchFamily="34" charset="0"/>
                <a:cs typeface="Calibri" pitchFamily="34" charset="0"/>
              </a:rPr>
              <a:t>die im Unterrichtsentwurf</a:t>
            </a:r>
          </a:p>
          <a:p>
            <a:pPr eaLnBrk="1" hangingPunct="1"/>
            <a:r>
              <a:rPr lang="de-DE" altLang="de-DE" sz="2000" b="1" dirty="0">
                <a:solidFill>
                  <a:srgbClr val="0033CC"/>
                </a:solidFill>
                <a:latin typeface="Calibri" pitchFamily="34" charset="0"/>
                <a:cs typeface="Calibri" pitchFamily="34" charset="0"/>
              </a:rPr>
              <a:t>„Sind wir ein Zufallsprodukt oder ein Geschöpf Gottes? Eine Unterrichtseinheit für Teen-/Jugendkreise, Konfirmandengruppen und Hauskreise“</a:t>
            </a:r>
          </a:p>
          <a:p>
            <a:pPr eaLnBrk="1" hangingPunct="1"/>
            <a:r>
              <a:rPr lang="de-DE" altLang="de-DE" sz="2000" dirty="0">
                <a:latin typeface="Calibri" pitchFamily="34" charset="0"/>
                <a:cs typeface="Calibri" pitchFamily="34" charset="0"/>
              </a:rPr>
              <a:t>beschrieben werden.</a:t>
            </a:r>
          </a:p>
          <a:p>
            <a:pPr eaLnBrk="1" hangingPunct="1"/>
            <a:r>
              <a:rPr lang="de-DE" altLang="de-DE" sz="2000" b="1" dirty="0">
                <a:latin typeface="Calibri" pitchFamily="34" charset="0"/>
                <a:cs typeface="Calibri" pitchFamily="34" charset="0"/>
              </a:rPr>
              <a:t>Je nach zur Verfügung stehender Zeit kann einiges weggelassen </a:t>
            </a:r>
            <a:r>
              <a:rPr lang="de-DE" altLang="de-DE" sz="2000" b="1" dirty="0" smtClean="0">
                <a:latin typeface="Calibri" pitchFamily="34" charset="0"/>
                <a:cs typeface="Calibri" pitchFamily="34" charset="0"/>
              </a:rPr>
              <a:t>werden, ohne dass der roten Faden verloren geht.</a:t>
            </a:r>
            <a:r>
              <a:rPr lang="de-DE" altLang="de-DE" sz="2000" dirty="0" smtClean="0">
                <a:latin typeface="Calibri" pitchFamily="34" charset="0"/>
                <a:cs typeface="Calibri" pitchFamily="34" charset="0"/>
              </a:rPr>
              <a:t> </a:t>
            </a:r>
            <a:r>
              <a:rPr lang="de-DE" altLang="de-DE" sz="2000" dirty="0">
                <a:latin typeface="Calibri" pitchFamily="34" charset="0"/>
                <a:cs typeface="Calibri" pitchFamily="34" charset="0"/>
              </a:rPr>
              <a:t>Hinweise </a:t>
            </a:r>
            <a:r>
              <a:rPr lang="de-DE" altLang="de-DE" sz="2000" dirty="0" smtClean="0">
                <a:latin typeface="Calibri" pitchFamily="34" charset="0"/>
                <a:cs typeface="Calibri" pitchFamily="34" charset="0"/>
              </a:rPr>
              <a:t>zur Präsentation werden </a:t>
            </a:r>
            <a:r>
              <a:rPr lang="de-DE" altLang="de-DE" sz="2000" dirty="0">
                <a:latin typeface="Calibri" pitchFamily="34" charset="0"/>
                <a:cs typeface="Calibri" pitchFamily="34" charset="0"/>
              </a:rPr>
              <a:t>im Unterrichtsentwurf </a:t>
            </a:r>
            <a:r>
              <a:rPr lang="de-DE" altLang="de-DE" sz="2000" dirty="0" smtClean="0">
                <a:latin typeface="Calibri" pitchFamily="34" charset="0"/>
                <a:cs typeface="Calibri" pitchFamily="34" charset="0"/>
              </a:rPr>
              <a:t>gegeben: Fragen, um ins Gespräch zu kommen; weiterführende Informationen</a:t>
            </a:r>
            <a:r>
              <a:rPr lang="de-DE" altLang="de-DE" sz="2000" dirty="0" smtClean="0">
                <a:latin typeface="Calibri" pitchFamily="34" charset="0"/>
                <a:cs typeface="Calibri" pitchFamily="34" charset="0"/>
              </a:rPr>
              <a:t>.</a:t>
            </a:r>
          </a:p>
          <a:p>
            <a:pPr eaLnBrk="1" hangingPunct="1"/>
            <a:endParaRPr lang="de-DE" altLang="de-DE" sz="2000" dirty="0">
              <a:latin typeface="Calibri" pitchFamily="34" charset="0"/>
              <a:cs typeface="Calibri" pitchFamily="34" charset="0"/>
            </a:endParaRPr>
          </a:p>
          <a:p>
            <a:pPr eaLnBrk="1" hangingPunct="1"/>
            <a:r>
              <a:rPr lang="de-DE" altLang="de-DE" sz="2000" dirty="0" smtClean="0">
                <a:latin typeface="Calibri" pitchFamily="34" charset="0"/>
                <a:cs typeface="Calibri" pitchFamily="34" charset="0"/>
              </a:rPr>
              <a:t>Texte: Reinhard Junker </a:t>
            </a:r>
            <a:r>
              <a:rPr lang="de-DE" altLang="de-DE" sz="2000" smtClean="0">
                <a:latin typeface="Calibri" pitchFamily="34" charset="0"/>
                <a:cs typeface="Calibri" pitchFamily="34" charset="0"/>
              </a:rPr>
              <a:t>&amp; Benjamin </a:t>
            </a:r>
            <a:r>
              <a:rPr lang="de-DE" altLang="de-DE" sz="2000" dirty="0" smtClean="0">
                <a:latin typeface="Calibri" pitchFamily="34" charset="0"/>
                <a:cs typeface="Calibri" pitchFamily="34" charset="0"/>
              </a:rPr>
              <a:t>Scholl</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rokenHill-Mens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363" y="1411288"/>
            <a:ext cx="6149975"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3"/>
          <p:cNvSpPr>
            <a:spLocks noChangeShapeType="1"/>
          </p:cNvSpPr>
          <p:nvPr/>
        </p:nvSpPr>
        <p:spPr bwMode="auto">
          <a:xfrm>
            <a:off x="2259013" y="2895600"/>
            <a:ext cx="1209675" cy="0"/>
          </a:xfrm>
          <a:prstGeom prst="line">
            <a:avLst/>
          </a:prstGeom>
          <a:noFill/>
          <a:ln w="50800">
            <a:solidFill>
              <a:srgbClr val="FFFF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 name="Line 4"/>
          <p:cNvSpPr>
            <a:spLocks noChangeShapeType="1"/>
          </p:cNvSpPr>
          <p:nvPr/>
        </p:nvSpPr>
        <p:spPr bwMode="auto">
          <a:xfrm>
            <a:off x="2159000" y="2190750"/>
            <a:ext cx="1138238" cy="0"/>
          </a:xfrm>
          <a:prstGeom prst="line">
            <a:avLst/>
          </a:prstGeom>
          <a:noFill/>
          <a:ln w="50800">
            <a:solidFill>
              <a:srgbClr val="FFFF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 name="Line 5"/>
          <p:cNvSpPr>
            <a:spLocks noChangeShapeType="1"/>
          </p:cNvSpPr>
          <p:nvPr/>
        </p:nvSpPr>
        <p:spPr bwMode="auto">
          <a:xfrm flipV="1">
            <a:off x="2581275" y="1812925"/>
            <a:ext cx="1296988" cy="0"/>
          </a:xfrm>
          <a:prstGeom prst="line">
            <a:avLst/>
          </a:prstGeom>
          <a:noFill/>
          <a:ln w="50800">
            <a:solidFill>
              <a:srgbClr val="FFFF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 name="Line 6"/>
          <p:cNvSpPr>
            <a:spLocks noChangeShapeType="1"/>
          </p:cNvSpPr>
          <p:nvPr/>
        </p:nvSpPr>
        <p:spPr bwMode="auto">
          <a:xfrm flipV="1">
            <a:off x="2001838" y="3622675"/>
            <a:ext cx="1079500" cy="0"/>
          </a:xfrm>
          <a:prstGeom prst="line">
            <a:avLst/>
          </a:prstGeom>
          <a:noFill/>
          <a:ln w="50800">
            <a:solidFill>
              <a:srgbClr val="FFFF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 name="Textfeld 8"/>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sp>
        <p:nvSpPr>
          <p:cNvPr id="17416" name="Textfeld 9"/>
          <p:cNvSpPr txBox="1">
            <a:spLocks noChangeArrowheads="1"/>
          </p:cNvSpPr>
          <p:nvPr/>
        </p:nvSpPr>
        <p:spPr bwMode="auto">
          <a:xfrm>
            <a:off x="8027988" y="2060575"/>
            <a:ext cx="565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8000">
                <a:solidFill>
                  <a:srgbClr val="FF0000"/>
                </a:solidFill>
                <a:latin typeface="Bauhaus 93" pitchFamily="82" charset="0"/>
              </a:rPr>
              <a:t>?</a:t>
            </a:r>
            <a:endParaRPr lang="de-DE" altLang="de-DE" sz="7200">
              <a:solidFill>
                <a:srgbClr val="FF0000"/>
              </a:solidFill>
              <a:latin typeface="Bauhaus 93"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503363" y="5549900"/>
            <a:ext cx="614997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lgn="ctr" eaLnBrk="1" hangingPunct="1"/>
            <a:r>
              <a:rPr lang="de-DE" altLang="de-DE" sz="2800" b="1">
                <a:latin typeface="Calibri" pitchFamily="34" charset="0"/>
              </a:rPr>
              <a:t>„Fossilien tragen keine Etiketten.“</a:t>
            </a:r>
          </a:p>
          <a:p>
            <a:pPr algn="ctr" eaLnBrk="1" hangingPunct="1"/>
            <a:r>
              <a:rPr lang="de-DE" altLang="de-DE" sz="2000">
                <a:latin typeface="Calibri" pitchFamily="34" charset="0"/>
              </a:rPr>
              <a:t>Peter Schmid, Anthropologe      </a:t>
            </a:r>
          </a:p>
        </p:txBody>
      </p:sp>
      <p:pic>
        <p:nvPicPr>
          <p:cNvPr id="18435" name="Picture 2" descr="BrokenHill-Mens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363" y="1411288"/>
            <a:ext cx="6149975"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Line 3"/>
          <p:cNvSpPr>
            <a:spLocks noChangeShapeType="1"/>
          </p:cNvSpPr>
          <p:nvPr/>
        </p:nvSpPr>
        <p:spPr bwMode="auto">
          <a:xfrm>
            <a:off x="2259013" y="2895600"/>
            <a:ext cx="1209675" cy="0"/>
          </a:xfrm>
          <a:prstGeom prst="line">
            <a:avLst/>
          </a:prstGeom>
          <a:noFill/>
          <a:ln w="50800">
            <a:solidFill>
              <a:srgbClr val="FFFF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8437" name="Line 4"/>
          <p:cNvSpPr>
            <a:spLocks noChangeShapeType="1"/>
          </p:cNvSpPr>
          <p:nvPr/>
        </p:nvSpPr>
        <p:spPr bwMode="auto">
          <a:xfrm>
            <a:off x="2159000" y="2190750"/>
            <a:ext cx="1138238" cy="0"/>
          </a:xfrm>
          <a:prstGeom prst="line">
            <a:avLst/>
          </a:prstGeom>
          <a:noFill/>
          <a:ln w="50800">
            <a:solidFill>
              <a:srgbClr val="FFFF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8438" name="Line 5"/>
          <p:cNvSpPr>
            <a:spLocks noChangeShapeType="1"/>
          </p:cNvSpPr>
          <p:nvPr/>
        </p:nvSpPr>
        <p:spPr bwMode="auto">
          <a:xfrm flipV="1">
            <a:off x="2581275" y="1812925"/>
            <a:ext cx="1296988" cy="0"/>
          </a:xfrm>
          <a:prstGeom prst="line">
            <a:avLst/>
          </a:prstGeom>
          <a:noFill/>
          <a:ln w="50800">
            <a:solidFill>
              <a:srgbClr val="FFFF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8439" name="Line 6"/>
          <p:cNvSpPr>
            <a:spLocks noChangeShapeType="1"/>
          </p:cNvSpPr>
          <p:nvPr/>
        </p:nvSpPr>
        <p:spPr bwMode="auto">
          <a:xfrm flipV="1">
            <a:off x="2001838" y="3622675"/>
            <a:ext cx="1079500" cy="0"/>
          </a:xfrm>
          <a:prstGeom prst="line">
            <a:avLst/>
          </a:prstGeom>
          <a:noFill/>
          <a:ln w="50800">
            <a:solidFill>
              <a:srgbClr val="FFFF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 name="Textfeld 8"/>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rokenHill-Mens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1411288"/>
            <a:ext cx="6149975"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Reinhard W+W\Vorträge_allgemein\Für Kids und Teens\Bilder\Valuev_vs_Chagae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844824"/>
            <a:ext cx="2712671" cy="2304256"/>
          </a:xfrm>
          <a:prstGeom prst="rect">
            <a:avLst/>
          </a:prstGeom>
          <a:noFill/>
          <a:extLst>
            <a:ext uri="{909E8E84-426E-40DD-AFC4-6F175D3DCCD1}">
              <a14:hiddenFill xmlns:a14="http://schemas.microsoft.com/office/drawing/2010/main">
                <a:solidFill>
                  <a:srgbClr val="FFFFFF"/>
                </a:solidFill>
              </a14:hiddenFill>
            </a:ext>
          </a:extLst>
        </p:spPr>
      </p:pic>
      <p:sp>
        <p:nvSpPr>
          <p:cNvPr id="19459" name="Line 3"/>
          <p:cNvSpPr>
            <a:spLocks noChangeShapeType="1"/>
          </p:cNvSpPr>
          <p:nvPr/>
        </p:nvSpPr>
        <p:spPr bwMode="auto">
          <a:xfrm>
            <a:off x="1476375" y="2895600"/>
            <a:ext cx="1209675" cy="0"/>
          </a:xfrm>
          <a:prstGeom prst="line">
            <a:avLst/>
          </a:prstGeom>
          <a:noFill/>
          <a:ln w="50800">
            <a:solidFill>
              <a:srgbClr val="FFFF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460" name="Line 4"/>
          <p:cNvSpPr>
            <a:spLocks noChangeShapeType="1"/>
          </p:cNvSpPr>
          <p:nvPr/>
        </p:nvSpPr>
        <p:spPr bwMode="auto">
          <a:xfrm>
            <a:off x="1376363" y="2190750"/>
            <a:ext cx="1138237" cy="0"/>
          </a:xfrm>
          <a:prstGeom prst="line">
            <a:avLst/>
          </a:prstGeom>
          <a:noFill/>
          <a:ln w="50800">
            <a:solidFill>
              <a:srgbClr val="FFFF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461" name="Line 5"/>
          <p:cNvSpPr>
            <a:spLocks noChangeShapeType="1"/>
          </p:cNvSpPr>
          <p:nvPr/>
        </p:nvSpPr>
        <p:spPr bwMode="auto">
          <a:xfrm flipV="1">
            <a:off x="1798638" y="1812925"/>
            <a:ext cx="1296987" cy="0"/>
          </a:xfrm>
          <a:prstGeom prst="line">
            <a:avLst/>
          </a:prstGeom>
          <a:noFill/>
          <a:ln w="50800">
            <a:solidFill>
              <a:srgbClr val="FFFF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462" name="Line 6"/>
          <p:cNvSpPr>
            <a:spLocks noChangeShapeType="1"/>
          </p:cNvSpPr>
          <p:nvPr/>
        </p:nvSpPr>
        <p:spPr bwMode="auto">
          <a:xfrm flipV="1">
            <a:off x="1219200" y="3622675"/>
            <a:ext cx="1079500" cy="0"/>
          </a:xfrm>
          <a:prstGeom prst="line">
            <a:avLst/>
          </a:prstGeom>
          <a:noFill/>
          <a:ln w="50800">
            <a:solidFill>
              <a:srgbClr val="FFFF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8" name="Line 13"/>
          <p:cNvSpPr>
            <a:spLocks noChangeShapeType="1"/>
          </p:cNvSpPr>
          <p:nvPr/>
        </p:nvSpPr>
        <p:spPr bwMode="auto">
          <a:xfrm>
            <a:off x="6042025" y="2559050"/>
            <a:ext cx="671513" cy="0"/>
          </a:xfrm>
          <a:prstGeom prst="line">
            <a:avLst/>
          </a:prstGeom>
          <a:noFill/>
          <a:ln w="50800">
            <a:solidFill>
              <a:schemeClr val="bg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 name="Line 14"/>
          <p:cNvSpPr>
            <a:spLocks noChangeShapeType="1"/>
          </p:cNvSpPr>
          <p:nvPr/>
        </p:nvSpPr>
        <p:spPr bwMode="auto">
          <a:xfrm>
            <a:off x="5969000" y="2846388"/>
            <a:ext cx="671513" cy="0"/>
          </a:xfrm>
          <a:prstGeom prst="line">
            <a:avLst/>
          </a:prstGeom>
          <a:noFill/>
          <a:ln w="50800">
            <a:solidFill>
              <a:schemeClr val="bg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 name="Textfeld 8"/>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spTree>
    <p:extLst>
      <p:ext uri="{BB962C8B-B14F-4D97-AF65-F5344CB8AC3E}">
        <p14:creationId xmlns:p14="http://schemas.microsoft.com/office/powerpoint/2010/main" val="2234912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Australi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825" y="1541463"/>
            <a:ext cx="391318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2"/>
          <p:cNvSpPr txBox="1">
            <a:spLocks noChangeArrowheads="1"/>
          </p:cNvSpPr>
          <p:nvPr/>
        </p:nvSpPr>
        <p:spPr bwMode="auto">
          <a:xfrm>
            <a:off x="5091113" y="1485900"/>
            <a:ext cx="3573462"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3200" b="1">
                <a:latin typeface="Calibri" pitchFamily="34" charset="0"/>
                <a:cs typeface="DejaVu Sans" pitchFamily="34" charset="0"/>
              </a:rPr>
              <a:t>Australischer Ureinwohner</a:t>
            </a:r>
          </a:p>
        </p:txBody>
      </p:sp>
      <p:sp>
        <p:nvSpPr>
          <p:cNvPr id="30724" name="Line 13"/>
          <p:cNvSpPr>
            <a:spLocks noChangeShapeType="1"/>
          </p:cNvSpPr>
          <p:nvPr/>
        </p:nvSpPr>
        <p:spPr bwMode="auto">
          <a:xfrm flipH="1">
            <a:off x="4573588" y="3416300"/>
            <a:ext cx="1316037" cy="0"/>
          </a:xfrm>
          <a:prstGeom prst="line">
            <a:avLst/>
          </a:prstGeom>
          <a:noFill/>
          <a:ln w="508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0725" name="Line 14"/>
          <p:cNvSpPr>
            <a:spLocks noChangeShapeType="1"/>
          </p:cNvSpPr>
          <p:nvPr/>
        </p:nvSpPr>
        <p:spPr bwMode="auto">
          <a:xfrm flipH="1">
            <a:off x="4352925" y="3006725"/>
            <a:ext cx="1181100" cy="0"/>
          </a:xfrm>
          <a:prstGeom prst="line">
            <a:avLst/>
          </a:prstGeom>
          <a:noFill/>
          <a:ln w="508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0726" name="Line 13"/>
          <p:cNvSpPr>
            <a:spLocks noChangeShapeType="1"/>
          </p:cNvSpPr>
          <p:nvPr/>
        </p:nvSpPr>
        <p:spPr bwMode="auto">
          <a:xfrm flipH="1">
            <a:off x="4573588" y="4965700"/>
            <a:ext cx="1316037" cy="0"/>
          </a:xfrm>
          <a:prstGeom prst="line">
            <a:avLst/>
          </a:prstGeom>
          <a:noFill/>
          <a:ln w="508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 name="Textfeld 8"/>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30724" grpId="0" animBg="1"/>
      <p:bldP spid="30725" grpId="0" animBg="1"/>
      <p:bldP spid="307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erectus-Neandertaler"/>
          <p:cNvPicPr>
            <a:picLocks noChangeAspect="1" noChangeArrowheads="1"/>
          </p:cNvPicPr>
          <p:nvPr/>
        </p:nvPicPr>
        <p:blipFill>
          <a:blip r:embed="rId3">
            <a:extLst>
              <a:ext uri="{28A0092B-C50C-407E-A947-70E740481C1C}">
                <a14:useLocalDpi xmlns:a14="http://schemas.microsoft.com/office/drawing/2010/main" val="0"/>
              </a:ext>
            </a:extLst>
          </a:blip>
          <a:srcRect t="14235" b="922"/>
          <a:stretch>
            <a:fillRect/>
          </a:stretch>
        </p:blipFill>
        <p:spPr bwMode="auto">
          <a:xfrm>
            <a:off x="2951163" y="3876675"/>
            <a:ext cx="5718175"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Australier-Europaeer"/>
          <p:cNvPicPr>
            <a:picLocks noChangeAspect="1" noChangeArrowheads="1"/>
          </p:cNvPicPr>
          <p:nvPr/>
        </p:nvPicPr>
        <p:blipFill>
          <a:blip r:embed="rId4">
            <a:extLst>
              <a:ext uri="{28A0092B-C50C-407E-A947-70E740481C1C}">
                <a14:useLocalDpi xmlns:a14="http://schemas.microsoft.com/office/drawing/2010/main" val="0"/>
              </a:ext>
            </a:extLst>
          </a:blip>
          <a:srcRect b="5843"/>
          <a:stretch>
            <a:fillRect/>
          </a:stretch>
        </p:blipFill>
        <p:spPr bwMode="auto">
          <a:xfrm>
            <a:off x="827088" y="981075"/>
            <a:ext cx="4621212"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3157538" y="6021388"/>
            <a:ext cx="56626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000" b="1">
                <a:solidFill>
                  <a:schemeClr val="bg1"/>
                </a:solidFill>
                <a:latin typeface="Calibri" pitchFamily="34" charset="0"/>
              </a:rPr>
              <a:t>Homo erectus	           		Neandertaler</a:t>
            </a:r>
          </a:p>
        </p:txBody>
      </p:sp>
      <p:sp>
        <p:nvSpPr>
          <p:cNvPr id="21509" name="Text Box 6"/>
          <p:cNvSpPr txBox="1">
            <a:spLocks noChangeArrowheads="1"/>
          </p:cNvSpPr>
          <p:nvPr/>
        </p:nvSpPr>
        <p:spPr bwMode="auto">
          <a:xfrm>
            <a:off x="1485900" y="1268413"/>
            <a:ext cx="1270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000" b="1">
                <a:latin typeface="Calibri" pitchFamily="34" charset="0"/>
              </a:rPr>
              <a:t>Australier</a:t>
            </a:r>
          </a:p>
        </p:txBody>
      </p:sp>
      <p:sp>
        <p:nvSpPr>
          <p:cNvPr id="21510" name="Text Box 7"/>
          <p:cNvSpPr txBox="1">
            <a:spLocks noChangeArrowheads="1"/>
          </p:cNvSpPr>
          <p:nvPr/>
        </p:nvSpPr>
        <p:spPr bwMode="auto">
          <a:xfrm>
            <a:off x="3409950" y="3222625"/>
            <a:ext cx="11953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000" b="1">
                <a:latin typeface="Calibri" pitchFamily="34" charset="0"/>
              </a:rPr>
              <a:t>Europäer</a:t>
            </a:r>
          </a:p>
        </p:txBody>
      </p:sp>
      <p:sp>
        <p:nvSpPr>
          <p:cNvPr id="9" name="Textfeld 8"/>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sp>
        <p:nvSpPr>
          <p:cNvPr id="21512" name="Textfeld 9"/>
          <p:cNvSpPr txBox="1">
            <a:spLocks noChangeArrowheads="1"/>
          </p:cNvSpPr>
          <p:nvPr/>
        </p:nvSpPr>
        <p:spPr bwMode="auto">
          <a:xfrm>
            <a:off x="7235825" y="2609850"/>
            <a:ext cx="565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8000">
                <a:solidFill>
                  <a:srgbClr val="FF0000"/>
                </a:solidFill>
                <a:latin typeface="Bauhaus 93" pitchFamily="82" charset="0"/>
              </a:rPr>
              <a:t>?</a:t>
            </a:r>
            <a:endParaRPr lang="de-DE" altLang="de-DE" sz="7200">
              <a:solidFill>
                <a:srgbClr val="FF0000"/>
              </a:solidFill>
              <a:latin typeface="Bauhaus 93" pitchFamily="82"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5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pic>
        <p:nvPicPr>
          <p:cNvPr id="4098" name="Picture 2" descr="C:\Reinhard W+W\Vorträge_allgemein\Für Kids und Teens\Bilder\Homo_sapiens_neanderthalensis(Nea-Museum Mettmann, CC BY-SA 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196753"/>
            <a:ext cx="4315105" cy="4248472"/>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descr="Ein Bild, das Person, Menschliches Gesicht, Vorderkopf, Wange enthält.&#10;&#10;Automatisch generierte Beschreibu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2132856"/>
            <a:ext cx="3831168" cy="3827423"/>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619250" y="1268413"/>
            <a:ext cx="6481763" cy="298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solidFill>
                  <a:srgbClr val="0033CC"/>
                </a:solidFill>
                <a:latin typeface="Calibri" pitchFamily="34" charset="0"/>
                <a:cs typeface="DejaVu Sans" pitchFamily="34" charset="0"/>
              </a:rPr>
              <a:t>Evolution</a:t>
            </a:r>
            <a:r>
              <a:rPr lang="de-DE" altLang="de-DE">
                <a:latin typeface="Calibri" pitchFamily="34" charset="0"/>
                <a:cs typeface="DejaVu Sans" pitchFamily="34" charset="0"/>
              </a:rPr>
              <a:t>			</a:t>
            </a:r>
            <a:r>
              <a:rPr lang="de-DE" altLang="de-DE" b="1">
                <a:latin typeface="Calibri" pitchFamily="34" charset="0"/>
                <a:cs typeface="DejaVu Sans" pitchFamily="34" charset="0"/>
              </a:rPr>
              <a:t>  </a:t>
            </a:r>
            <a:r>
              <a:rPr lang="de-DE" altLang="de-DE" b="1">
                <a:solidFill>
                  <a:srgbClr val="0033CC"/>
                </a:solidFill>
                <a:latin typeface="Calibri" pitchFamily="34" charset="0"/>
                <a:cs typeface="DejaVu Sans" pitchFamily="34" charset="0"/>
              </a:rPr>
              <a:t>    Schöpfung</a:t>
            </a:r>
          </a:p>
          <a:p>
            <a:pPr eaLnBrk="1" hangingPunct="1"/>
            <a:r>
              <a:rPr lang="de-DE" altLang="de-DE" b="1">
                <a:solidFill>
                  <a:srgbClr val="0033CC"/>
                </a:solidFill>
                <a:latin typeface="Calibri" pitchFamily="34" charset="0"/>
                <a:cs typeface="DejaVu Sans" pitchFamily="34" charset="0"/>
              </a:rPr>
              <a:t>				  plus Anpassung</a:t>
            </a:r>
            <a:endParaRPr lang="de-DE" altLang="de-DE">
              <a:solidFill>
                <a:srgbClr val="0033CC"/>
              </a:solidFill>
              <a:latin typeface="Calibri" pitchFamily="34" charset="0"/>
              <a:cs typeface="DejaVu Sans" pitchFamily="34" charset="0"/>
            </a:endParaRPr>
          </a:p>
          <a:p>
            <a:pPr eaLnBrk="1" hangingPunct="1"/>
            <a:endParaRPr lang="de-DE" altLang="de-DE">
              <a:solidFill>
                <a:srgbClr val="0033CC"/>
              </a:solidFill>
              <a:latin typeface="Calibri" pitchFamily="34" charset="0"/>
              <a:cs typeface="DejaVu Sans" pitchFamily="34" charset="0"/>
            </a:endParaRPr>
          </a:p>
          <a:p>
            <a:pPr eaLnBrk="1" hangingPunct="1"/>
            <a:endParaRPr lang="de-DE" altLang="de-DE">
              <a:latin typeface="Calibri" pitchFamily="34" charset="0"/>
              <a:cs typeface="DejaVu Sans" pitchFamily="34" charset="0"/>
            </a:endParaRPr>
          </a:p>
          <a:p>
            <a:pPr eaLnBrk="1" hangingPunct="1"/>
            <a:endParaRPr lang="de-DE" altLang="de-DE">
              <a:latin typeface="Calibri" pitchFamily="34" charset="0"/>
              <a:cs typeface="DejaVu Sans" pitchFamily="34" charset="0"/>
            </a:endParaRPr>
          </a:p>
          <a:p>
            <a:pPr eaLnBrk="1" hangingPunct="1"/>
            <a:endParaRPr lang="de-DE" altLang="de-DE">
              <a:latin typeface="Calibri" pitchFamily="34" charset="0"/>
              <a:cs typeface="DejaVu Sans" pitchFamily="34" charset="0"/>
            </a:endParaRPr>
          </a:p>
          <a:p>
            <a:pPr eaLnBrk="1" hangingPunct="1"/>
            <a:r>
              <a:rPr lang="de-DE" altLang="de-DE" b="1">
                <a:latin typeface="Calibri" pitchFamily="34" charset="0"/>
                <a:cs typeface="DejaVu Sans" pitchFamily="34" charset="0"/>
              </a:rPr>
              <a:t>	       Unterschiede im Körperbau</a:t>
            </a:r>
            <a:endParaRPr lang="de-DE" altLang="de-DE">
              <a:latin typeface="Calibri" pitchFamily="34" charset="0"/>
              <a:cs typeface="DejaVu Sans" pitchFamily="34" charset="0"/>
            </a:endParaRPr>
          </a:p>
          <a:p>
            <a:pPr eaLnBrk="1" hangingPunct="1"/>
            <a:r>
              <a:rPr lang="de-DE" altLang="de-DE" sz="2000">
                <a:latin typeface="Calibri" pitchFamily="34" charset="0"/>
                <a:cs typeface="DejaVu Sans" pitchFamily="34" charset="0"/>
              </a:rPr>
              <a:t>	          z. B. verschiedene Gehirngrößen</a:t>
            </a:r>
          </a:p>
        </p:txBody>
      </p:sp>
      <p:pic>
        <p:nvPicPr>
          <p:cNvPr id="3" name="Picture 3" descr="BrokenHill-Mens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4506913"/>
            <a:ext cx="2744788"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4"/>
          <p:cNvSpPr>
            <a:spLocks noChangeShapeType="1"/>
          </p:cNvSpPr>
          <p:nvPr/>
        </p:nvSpPr>
        <p:spPr bwMode="auto">
          <a:xfrm>
            <a:off x="2411413" y="1771650"/>
            <a:ext cx="2089150" cy="1657350"/>
          </a:xfrm>
          <a:prstGeom prst="line">
            <a:avLst/>
          </a:prstGeom>
          <a:noFill/>
          <a:ln w="38100">
            <a:solidFill>
              <a:srgbClr val="003399"/>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 name="Line 5"/>
          <p:cNvSpPr>
            <a:spLocks noChangeShapeType="1"/>
          </p:cNvSpPr>
          <p:nvPr/>
        </p:nvSpPr>
        <p:spPr bwMode="auto">
          <a:xfrm flipH="1">
            <a:off x="5003800" y="2203450"/>
            <a:ext cx="1441450" cy="1223963"/>
          </a:xfrm>
          <a:prstGeom prst="line">
            <a:avLst/>
          </a:prstGeom>
          <a:noFill/>
          <a:ln w="38100">
            <a:solidFill>
              <a:srgbClr val="003399"/>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 name="Text Box 6"/>
          <p:cNvSpPr txBox="1">
            <a:spLocks noChangeArrowheads="1"/>
          </p:cNvSpPr>
          <p:nvPr/>
        </p:nvSpPr>
        <p:spPr bwMode="auto">
          <a:xfrm>
            <a:off x="536575" y="3462338"/>
            <a:ext cx="2379663" cy="8302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lgn="ctr" eaLnBrk="1" hangingPunct="1"/>
            <a:r>
              <a:rPr lang="de-DE" altLang="de-DE" b="1">
                <a:solidFill>
                  <a:srgbClr val="0033CC"/>
                </a:solidFill>
                <a:latin typeface="Calibri" pitchFamily="34" charset="0"/>
                <a:cs typeface="DejaVu Sans" pitchFamily="34" charset="0"/>
              </a:rPr>
              <a:t>DATEN, Indizien</a:t>
            </a:r>
          </a:p>
          <a:p>
            <a:pPr algn="ctr" eaLnBrk="1" hangingPunct="1"/>
            <a:r>
              <a:rPr lang="de-DE" altLang="de-DE" b="1">
                <a:solidFill>
                  <a:srgbClr val="0033CC"/>
                </a:solidFill>
                <a:latin typeface="Calibri" pitchFamily="34" charset="0"/>
                <a:cs typeface="DejaVu Sans" pitchFamily="34" charset="0"/>
              </a:rPr>
              <a:t>(Beobachtungen)</a:t>
            </a:r>
          </a:p>
        </p:txBody>
      </p:sp>
      <p:sp>
        <p:nvSpPr>
          <p:cNvPr id="7" name="Text Box 7"/>
          <p:cNvSpPr txBox="1">
            <a:spLocks noChangeArrowheads="1"/>
          </p:cNvSpPr>
          <p:nvPr/>
        </p:nvSpPr>
        <p:spPr bwMode="auto">
          <a:xfrm>
            <a:off x="3851275" y="2060575"/>
            <a:ext cx="1800225" cy="8318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lgn="ctr" eaLnBrk="1" hangingPunct="1"/>
            <a:r>
              <a:rPr lang="de-DE" altLang="de-DE" b="1">
                <a:solidFill>
                  <a:srgbClr val="0033CC"/>
                </a:solidFill>
                <a:latin typeface="Calibri" pitchFamily="34" charset="0"/>
                <a:cs typeface="DejaVu Sans" pitchFamily="34" charset="0"/>
              </a:rPr>
              <a:t>DEUTUNG</a:t>
            </a:r>
          </a:p>
          <a:p>
            <a:pPr algn="ctr" eaLnBrk="1" hangingPunct="1"/>
            <a:r>
              <a:rPr lang="de-DE" altLang="de-DE" b="1">
                <a:solidFill>
                  <a:srgbClr val="0033CC"/>
                </a:solidFill>
                <a:latin typeface="Calibri" pitchFamily="34" charset="0"/>
                <a:cs typeface="DejaVu Sans" pitchFamily="34" charset="0"/>
              </a:rPr>
              <a:t>(Bedeutung)</a:t>
            </a:r>
          </a:p>
        </p:txBody>
      </p:sp>
      <p:sp>
        <p:nvSpPr>
          <p:cNvPr id="8" name="Textfeld 7"/>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pic>
        <p:nvPicPr>
          <p:cNvPr id="9" name="Picture 4" descr="erectus-Neandertaler"/>
          <p:cNvPicPr>
            <a:picLocks noChangeAspect="1" noChangeArrowheads="1"/>
          </p:cNvPicPr>
          <p:nvPr/>
        </p:nvPicPr>
        <p:blipFill>
          <a:blip r:embed="rId3" cstate="print">
            <a:extLst>
              <a:ext uri="{28A0092B-C50C-407E-A947-70E740481C1C}">
                <a14:useLocalDpi xmlns:a14="http://schemas.microsoft.com/office/drawing/2010/main" val="0"/>
              </a:ext>
            </a:extLst>
          </a:blip>
          <a:srcRect t="14235" b="922"/>
          <a:stretch>
            <a:fillRect/>
          </a:stretch>
        </p:blipFill>
        <p:spPr bwMode="auto">
          <a:xfrm>
            <a:off x="4211638" y="4506913"/>
            <a:ext cx="3600450"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98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pic>
        <p:nvPicPr>
          <p:cNvPr id="2050" name="Picture 2" descr="C:\Reinhard W+W\Vorträge_allgemein\Für Kids und Teens\Hände-Vielfalt_AdobeStock_8999790_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538" y="1268760"/>
            <a:ext cx="7675982" cy="51125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Reinhard W+W\Vorträge_allgemein\Für Kids und Teens\Menschenvielfalt_AdobeStock_283240314_Teil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113961"/>
            <a:ext cx="5084762" cy="317341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Reinhard W+W\Vorträge_allgemein\Für Kids und Teens\Menschenvielfalt_AdobeStock_283240314_Teil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720" y="3313045"/>
            <a:ext cx="5062537"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C:\Users\Reinhard\OneDrive\Desktop\Stammbaum Grundtypen.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0013" y="404813"/>
            <a:ext cx="5341937"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C:\Users\Reinhard\OneDrive\Desktop\Stammbaum Evolution.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13" y="260350"/>
            <a:ext cx="4230688"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p:cNvSpPr>
            <a:spLocks/>
          </p:cNvSpPr>
          <p:nvPr/>
        </p:nvSpPr>
        <p:spPr bwMode="auto">
          <a:xfrm>
            <a:off x="6227763" y="2349500"/>
            <a:ext cx="1944687" cy="2519363"/>
          </a:xfrm>
          <a:custGeom>
            <a:avLst/>
            <a:gdLst>
              <a:gd name="T0" fmla="*/ 2147483647 w 1088"/>
              <a:gd name="T1" fmla="*/ 2147483647 h 1664"/>
              <a:gd name="T2" fmla="*/ 2147483647 w 1088"/>
              <a:gd name="T3" fmla="*/ 2147483647 h 1664"/>
              <a:gd name="T4" fmla="*/ 2147483647 w 1088"/>
              <a:gd name="T5" fmla="*/ 2147483647 h 1664"/>
              <a:gd name="T6" fmla="*/ 0 w 1088"/>
              <a:gd name="T7" fmla="*/ 2147483647 h 1664"/>
              <a:gd name="T8" fmla="*/ 2147483647 w 1088"/>
              <a:gd name="T9" fmla="*/ 2147483647 h 1664"/>
              <a:gd name="T10" fmla="*/ 2147483647 w 1088"/>
              <a:gd name="T11" fmla="*/ 2147483647 h 1664"/>
              <a:gd name="T12" fmla="*/ 2147483647 w 1088"/>
              <a:gd name="T13" fmla="*/ 2147483647 h 1664"/>
              <a:gd name="T14" fmla="*/ 2147483647 w 1088"/>
              <a:gd name="T15" fmla="*/ 2147483647 h 1664"/>
              <a:gd name="T16" fmla="*/ 2147483647 w 1088"/>
              <a:gd name="T17" fmla="*/ 2147483647 h 1664"/>
              <a:gd name="T18" fmla="*/ 2147483647 w 1088"/>
              <a:gd name="T19" fmla="*/ 2147483647 h 1664"/>
              <a:gd name="T20" fmla="*/ 2147483647 w 1088"/>
              <a:gd name="T21" fmla="*/ 2147483647 h 1664"/>
              <a:gd name="T22" fmla="*/ 2147483647 w 1088"/>
              <a:gd name="T23" fmla="*/ 2147483647 h 1664"/>
              <a:gd name="T24" fmla="*/ 2147483647 w 1088"/>
              <a:gd name="T25" fmla="*/ 2147483647 h 1664"/>
              <a:gd name="T26" fmla="*/ 2147483647 w 1088"/>
              <a:gd name="T27" fmla="*/ 2147483647 h 1664"/>
              <a:gd name="T28" fmla="*/ 2147483647 w 1088"/>
              <a:gd name="T29" fmla="*/ 2147483647 h 1664"/>
              <a:gd name="T30" fmla="*/ 2147483647 w 1088"/>
              <a:gd name="T31" fmla="*/ 2147483647 h 1664"/>
              <a:gd name="T32" fmla="*/ 2147483647 w 1088"/>
              <a:gd name="T33" fmla="*/ 2147483647 h 1664"/>
              <a:gd name="T34" fmla="*/ 2147483647 w 1088"/>
              <a:gd name="T35" fmla="*/ 2147483647 h 1664"/>
              <a:gd name="T36" fmla="*/ 2147483647 w 1088"/>
              <a:gd name="T37" fmla="*/ 2147483647 h 1664"/>
              <a:gd name="T38" fmla="*/ 2147483647 w 1088"/>
              <a:gd name="T39" fmla="*/ 2147483647 h 1664"/>
              <a:gd name="T40" fmla="*/ 2147483647 w 1088"/>
              <a:gd name="T41" fmla="*/ 2147483647 h 1664"/>
              <a:gd name="T42" fmla="*/ 2147483647 w 1088"/>
              <a:gd name="T43" fmla="*/ 2147483647 h 1664"/>
              <a:gd name="T44" fmla="*/ 2147483647 w 1088"/>
              <a:gd name="T45" fmla="*/ 2147483647 h 1664"/>
              <a:gd name="T46" fmla="*/ 2147483647 w 1088"/>
              <a:gd name="T47" fmla="*/ 2147483647 h 1664"/>
              <a:gd name="T48" fmla="*/ 2147483647 w 1088"/>
              <a:gd name="T49" fmla="*/ 2147483647 h 1664"/>
              <a:gd name="T50" fmla="*/ 2147483647 w 1088"/>
              <a:gd name="T51" fmla="*/ 2147483647 h 1664"/>
              <a:gd name="T52" fmla="*/ 2147483647 w 1088"/>
              <a:gd name="T53" fmla="*/ 0 h 1664"/>
              <a:gd name="T54" fmla="*/ 2147483647 w 1088"/>
              <a:gd name="T55" fmla="*/ 2147483647 h 1664"/>
              <a:gd name="T56" fmla="*/ 2147483647 w 1088"/>
              <a:gd name="T57" fmla="*/ 2147483647 h 16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8" h="1664">
                <a:moveTo>
                  <a:pt x="118" y="64"/>
                </a:moveTo>
                <a:cubicBezTo>
                  <a:pt x="84" y="100"/>
                  <a:pt x="81" y="145"/>
                  <a:pt x="73" y="192"/>
                </a:cubicBezTo>
                <a:cubicBezTo>
                  <a:pt x="63" y="321"/>
                  <a:pt x="40" y="447"/>
                  <a:pt x="27" y="576"/>
                </a:cubicBezTo>
                <a:cubicBezTo>
                  <a:pt x="19" y="650"/>
                  <a:pt x="24" y="734"/>
                  <a:pt x="0" y="805"/>
                </a:cubicBezTo>
                <a:cubicBezTo>
                  <a:pt x="9" y="895"/>
                  <a:pt x="10" y="994"/>
                  <a:pt x="64" y="1070"/>
                </a:cubicBezTo>
                <a:cubicBezTo>
                  <a:pt x="79" y="1116"/>
                  <a:pt x="104" y="1165"/>
                  <a:pt x="128" y="1207"/>
                </a:cubicBezTo>
                <a:cubicBezTo>
                  <a:pt x="139" y="1226"/>
                  <a:pt x="164" y="1262"/>
                  <a:pt x="164" y="1262"/>
                </a:cubicBezTo>
                <a:cubicBezTo>
                  <a:pt x="173" y="1289"/>
                  <a:pt x="172" y="1323"/>
                  <a:pt x="192" y="1344"/>
                </a:cubicBezTo>
                <a:cubicBezTo>
                  <a:pt x="215" y="1368"/>
                  <a:pt x="229" y="1397"/>
                  <a:pt x="256" y="1418"/>
                </a:cubicBezTo>
                <a:cubicBezTo>
                  <a:pt x="273" y="1431"/>
                  <a:pt x="294" y="1439"/>
                  <a:pt x="310" y="1454"/>
                </a:cubicBezTo>
                <a:cubicBezTo>
                  <a:pt x="359" y="1501"/>
                  <a:pt x="409" y="1545"/>
                  <a:pt x="466" y="1582"/>
                </a:cubicBezTo>
                <a:cubicBezTo>
                  <a:pt x="519" y="1617"/>
                  <a:pt x="550" y="1626"/>
                  <a:pt x="612" y="1646"/>
                </a:cubicBezTo>
                <a:cubicBezTo>
                  <a:pt x="630" y="1652"/>
                  <a:pt x="667" y="1664"/>
                  <a:pt x="667" y="1664"/>
                </a:cubicBezTo>
                <a:cubicBezTo>
                  <a:pt x="697" y="1661"/>
                  <a:pt x="728" y="1661"/>
                  <a:pt x="758" y="1655"/>
                </a:cubicBezTo>
                <a:cubicBezTo>
                  <a:pt x="802" y="1647"/>
                  <a:pt x="827" y="1624"/>
                  <a:pt x="868" y="1610"/>
                </a:cubicBezTo>
                <a:cubicBezTo>
                  <a:pt x="875" y="1602"/>
                  <a:pt x="896" y="1580"/>
                  <a:pt x="905" y="1573"/>
                </a:cubicBezTo>
                <a:cubicBezTo>
                  <a:pt x="923" y="1560"/>
                  <a:pt x="960" y="1536"/>
                  <a:pt x="960" y="1536"/>
                </a:cubicBezTo>
                <a:cubicBezTo>
                  <a:pt x="990" y="1491"/>
                  <a:pt x="970" y="1517"/>
                  <a:pt x="1024" y="1463"/>
                </a:cubicBezTo>
                <a:cubicBezTo>
                  <a:pt x="1063" y="1424"/>
                  <a:pt x="1074" y="1368"/>
                  <a:pt x="1088" y="1317"/>
                </a:cubicBezTo>
                <a:cubicBezTo>
                  <a:pt x="1082" y="1232"/>
                  <a:pt x="1076" y="1153"/>
                  <a:pt x="1060" y="1070"/>
                </a:cubicBezTo>
                <a:cubicBezTo>
                  <a:pt x="1066" y="907"/>
                  <a:pt x="1070" y="870"/>
                  <a:pt x="1088" y="741"/>
                </a:cubicBezTo>
                <a:cubicBezTo>
                  <a:pt x="1078" y="602"/>
                  <a:pt x="1072" y="429"/>
                  <a:pt x="969" y="320"/>
                </a:cubicBezTo>
                <a:cubicBezTo>
                  <a:pt x="940" y="238"/>
                  <a:pt x="894" y="136"/>
                  <a:pt x="832" y="74"/>
                </a:cubicBezTo>
                <a:cubicBezTo>
                  <a:pt x="812" y="54"/>
                  <a:pt x="774" y="42"/>
                  <a:pt x="749" y="37"/>
                </a:cubicBezTo>
                <a:cubicBezTo>
                  <a:pt x="719" y="31"/>
                  <a:pt x="658" y="19"/>
                  <a:pt x="658" y="19"/>
                </a:cubicBezTo>
                <a:cubicBezTo>
                  <a:pt x="528" y="37"/>
                  <a:pt x="567" y="36"/>
                  <a:pt x="356" y="19"/>
                </a:cubicBezTo>
                <a:cubicBezTo>
                  <a:pt x="316" y="16"/>
                  <a:pt x="237" y="0"/>
                  <a:pt x="237" y="0"/>
                </a:cubicBezTo>
                <a:cubicBezTo>
                  <a:pt x="210" y="4"/>
                  <a:pt x="160" y="0"/>
                  <a:pt x="137" y="28"/>
                </a:cubicBezTo>
                <a:cubicBezTo>
                  <a:pt x="74" y="106"/>
                  <a:pt x="160" y="26"/>
                  <a:pt x="118" y="64"/>
                </a:cubicBezTo>
                <a:close/>
              </a:path>
            </a:pathLst>
          </a:custGeom>
          <a:solidFill>
            <a:srgbClr val="D1C0DE">
              <a:alpha val="36078"/>
            </a:srgbClr>
          </a:solidFill>
          <a:ln w="9525">
            <a:solidFill>
              <a:srgbClr val="000000">
                <a:alpha val="16078"/>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 name="Freeform 10"/>
          <p:cNvSpPr>
            <a:spLocks/>
          </p:cNvSpPr>
          <p:nvPr/>
        </p:nvSpPr>
        <p:spPr bwMode="auto">
          <a:xfrm>
            <a:off x="1690688" y="2276475"/>
            <a:ext cx="2089150" cy="1873250"/>
          </a:xfrm>
          <a:custGeom>
            <a:avLst/>
            <a:gdLst>
              <a:gd name="T0" fmla="*/ 2147483647 w 1088"/>
              <a:gd name="T1" fmla="*/ 2147483647 h 1664"/>
              <a:gd name="T2" fmla="*/ 2147483647 w 1088"/>
              <a:gd name="T3" fmla="*/ 2147483647 h 1664"/>
              <a:gd name="T4" fmla="*/ 2147483647 w 1088"/>
              <a:gd name="T5" fmla="*/ 2147483647 h 1664"/>
              <a:gd name="T6" fmla="*/ 0 w 1088"/>
              <a:gd name="T7" fmla="*/ 2147483647 h 1664"/>
              <a:gd name="T8" fmla="*/ 2147483647 w 1088"/>
              <a:gd name="T9" fmla="*/ 2147483647 h 1664"/>
              <a:gd name="T10" fmla="*/ 2147483647 w 1088"/>
              <a:gd name="T11" fmla="*/ 2147483647 h 1664"/>
              <a:gd name="T12" fmla="*/ 2147483647 w 1088"/>
              <a:gd name="T13" fmla="*/ 2147483647 h 1664"/>
              <a:gd name="T14" fmla="*/ 2147483647 w 1088"/>
              <a:gd name="T15" fmla="*/ 2147483647 h 1664"/>
              <a:gd name="T16" fmla="*/ 2147483647 w 1088"/>
              <a:gd name="T17" fmla="*/ 2147483647 h 1664"/>
              <a:gd name="T18" fmla="*/ 2147483647 w 1088"/>
              <a:gd name="T19" fmla="*/ 2147483647 h 1664"/>
              <a:gd name="T20" fmla="*/ 2147483647 w 1088"/>
              <a:gd name="T21" fmla="*/ 2147483647 h 1664"/>
              <a:gd name="T22" fmla="*/ 2147483647 w 1088"/>
              <a:gd name="T23" fmla="*/ 2147483647 h 1664"/>
              <a:gd name="T24" fmla="*/ 2147483647 w 1088"/>
              <a:gd name="T25" fmla="*/ 2147483647 h 1664"/>
              <a:gd name="T26" fmla="*/ 2147483647 w 1088"/>
              <a:gd name="T27" fmla="*/ 2147483647 h 1664"/>
              <a:gd name="T28" fmla="*/ 2147483647 w 1088"/>
              <a:gd name="T29" fmla="*/ 2147483647 h 1664"/>
              <a:gd name="T30" fmla="*/ 2147483647 w 1088"/>
              <a:gd name="T31" fmla="*/ 2147483647 h 1664"/>
              <a:gd name="T32" fmla="*/ 2147483647 w 1088"/>
              <a:gd name="T33" fmla="*/ 2147483647 h 1664"/>
              <a:gd name="T34" fmla="*/ 2147483647 w 1088"/>
              <a:gd name="T35" fmla="*/ 2147483647 h 1664"/>
              <a:gd name="T36" fmla="*/ 2147483647 w 1088"/>
              <a:gd name="T37" fmla="*/ 2147483647 h 1664"/>
              <a:gd name="T38" fmla="*/ 2147483647 w 1088"/>
              <a:gd name="T39" fmla="*/ 2147483647 h 1664"/>
              <a:gd name="T40" fmla="*/ 2147483647 w 1088"/>
              <a:gd name="T41" fmla="*/ 2147483647 h 1664"/>
              <a:gd name="T42" fmla="*/ 2147483647 w 1088"/>
              <a:gd name="T43" fmla="*/ 2147483647 h 1664"/>
              <a:gd name="T44" fmla="*/ 2147483647 w 1088"/>
              <a:gd name="T45" fmla="*/ 2147483647 h 1664"/>
              <a:gd name="T46" fmla="*/ 2147483647 w 1088"/>
              <a:gd name="T47" fmla="*/ 2147483647 h 1664"/>
              <a:gd name="T48" fmla="*/ 2147483647 w 1088"/>
              <a:gd name="T49" fmla="*/ 2147483647 h 1664"/>
              <a:gd name="T50" fmla="*/ 2147483647 w 1088"/>
              <a:gd name="T51" fmla="*/ 2147483647 h 1664"/>
              <a:gd name="T52" fmla="*/ 2147483647 w 1088"/>
              <a:gd name="T53" fmla="*/ 0 h 1664"/>
              <a:gd name="T54" fmla="*/ 2147483647 w 1088"/>
              <a:gd name="T55" fmla="*/ 2147483647 h 1664"/>
              <a:gd name="T56" fmla="*/ 2147483647 w 1088"/>
              <a:gd name="T57" fmla="*/ 2147483647 h 16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8" h="1664">
                <a:moveTo>
                  <a:pt x="118" y="64"/>
                </a:moveTo>
                <a:cubicBezTo>
                  <a:pt x="84" y="100"/>
                  <a:pt x="81" y="145"/>
                  <a:pt x="73" y="192"/>
                </a:cubicBezTo>
                <a:cubicBezTo>
                  <a:pt x="63" y="321"/>
                  <a:pt x="40" y="447"/>
                  <a:pt x="27" y="576"/>
                </a:cubicBezTo>
                <a:cubicBezTo>
                  <a:pt x="19" y="650"/>
                  <a:pt x="24" y="734"/>
                  <a:pt x="0" y="805"/>
                </a:cubicBezTo>
                <a:cubicBezTo>
                  <a:pt x="9" y="895"/>
                  <a:pt x="10" y="994"/>
                  <a:pt x="64" y="1070"/>
                </a:cubicBezTo>
                <a:cubicBezTo>
                  <a:pt x="79" y="1116"/>
                  <a:pt x="104" y="1165"/>
                  <a:pt x="128" y="1207"/>
                </a:cubicBezTo>
                <a:cubicBezTo>
                  <a:pt x="139" y="1226"/>
                  <a:pt x="164" y="1262"/>
                  <a:pt x="164" y="1262"/>
                </a:cubicBezTo>
                <a:cubicBezTo>
                  <a:pt x="173" y="1289"/>
                  <a:pt x="172" y="1323"/>
                  <a:pt x="192" y="1344"/>
                </a:cubicBezTo>
                <a:cubicBezTo>
                  <a:pt x="215" y="1368"/>
                  <a:pt x="229" y="1397"/>
                  <a:pt x="256" y="1418"/>
                </a:cubicBezTo>
                <a:cubicBezTo>
                  <a:pt x="273" y="1431"/>
                  <a:pt x="294" y="1439"/>
                  <a:pt x="310" y="1454"/>
                </a:cubicBezTo>
                <a:cubicBezTo>
                  <a:pt x="359" y="1501"/>
                  <a:pt x="409" y="1545"/>
                  <a:pt x="466" y="1582"/>
                </a:cubicBezTo>
                <a:cubicBezTo>
                  <a:pt x="519" y="1617"/>
                  <a:pt x="550" y="1626"/>
                  <a:pt x="612" y="1646"/>
                </a:cubicBezTo>
                <a:cubicBezTo>
                  <a:pt x="630" y="1652"/>
                  <a:pt x="667" y="1664"/>
                  <a:pt x="667" y="1664"/>
                </a:cubicBezTo>
                <a:cubicBezTo>
                  <a:pt x="697" y="1661"/>
                  <a:pt x="728" y="1661"/>
                  <a:pt x="758" y="1655"/>
                </a:cubicBezTo>
                <a:cubicBezTo>
                  <a:pt x="802" y="1647"/>
                  <a:pt x="827" y="1624"/>
                  <a:pt x="868" y="1610"/>
                </a:cubicBezTo>
                <a:cubicBezTo>
                  <a:pt x="875" y="1602"/>
                  <a:pt x="896" y="1580"/>
                  <a:pt x="905" y="1573"/>
                </a:cubicBezTo>
                <a:cubicBezTo>
                  <a:pt x="923" y="1560"/>
                  <a:pt x="960" y="1536"/>
                  <a:pt x="960" y="1536"/>
                </a:cubicBezTo>
                <a:cubicBezTo>
                  <a:pt x="990" y="1491"/>
                  <a:pt x="970" y="1517"/>
                  <a:pt x="1024" y="1463"/>
                </a:cubicBezTo>
                <a:cubicBezTo>
                  <a:pt x="1063" y="1424"/>
                  <a:pt x="1074" y="1368"/>
                  <a:pt x="1088" y="1317"/>
                </a:cubicBezTo>
                <a:cubicBezTo>
                  <a:pt x="1082" y="1232"/>
                  <a:pt x="1076" y="1153"/>
                  <a:pt x="1060" y="1070"/>
                </a:cubicBezTo>
                <a:cubicBezTo>
                  <a:pt x="1066" y="907"/>
                  <a:pt x="1070" y="870"/>
                  <a:pt x="1088" y="741"/>
                </a:cubicBezTo>
                <a:cubicBezTo>
                  <a:pt x="1078" y="602"/>
                  <a:pt x="1072" y="429"/>
                  <a:pt x="969" y="320"/>
                </a:cubicBezTo>
                <a:cubicBezTo>
                  <a:pt x="940" y="238"/>
                  <a:pt x="894" y="136"/>
                  <a:pt x="832" y="74"/>
                </a:cubicBezTo>
                <a:cubicBezTo>
                  <a:pt x="812" y="54"/>
                  <a:pt x="774" y="42"/>
                  <a:pt x="749" y="37"/>
                </a:cubicBezTo>
                <a:cubicBezTo>
                  <a:pt x="719" y="31"/>
                  <a:pt x="658" y="19"/>
                  <a:pt x="658" y="19"/>
                </a:cubicBezTo>
                <a:cubicBezTo>
                  <a:pt x="528" y="37"/>
                  <a:pt x="567" y="36"/>
                  <a:pt x="356" y="19"/>
                </a:cubicBezTo>
                <a:cubicBezTo>
                  <a:pt x="316" y="16"/>
                  <a:pt x="237" y="0"/>
                  <a:pt x="237" y="0"/>
                </a:cubicBezTo>
                <a:cubicBezTo>
                  <a:pt x="210" y="4"/>
                  <a:pt x="160" y="0"/>
                  <a:pt x="137" y="28"/>
                </a:cubicBezTo>
                <a:cubicBezTo>
                  <a:pt x="74" y="106"/>
                  <a:pt x="160" y="26"/>
                  <a:pt x="118" y="64"/>
                </a:cubicBezTo>
                <a:close/>
              </a:path>
            </a:pathLst>
          </a:custGeom>
          <a:solidFill>
            <a:srgbClr val="D1C0DE">
              <a:alpha val="36078"/>
            </a:srgbClr>
          </a:solidFill>
          <a:ln w="9525">
            <a:solidFill>
              <a:srgbClr val="000000">
                <a:alpha val="16078"/>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4" name="Freeform 12"/>
          <p:cNvSpPr>
            <a:spLocks/>
          </p:cNvSpPr>
          <p:nvPr/>
        </p:nvSpPr>
        <p:spPr bwMode="auto">
          <a:xfrm>
            <a:off x="2755900" y="217488"/>
            <a:ext cx="1682750" cy="2366962"/>
          </a:xfrm>
          <a:custGeom>
            <a:avLst/>
            <a:gdLst>
              <a:gd name="T0" fmla="*/ 2147483647 w 1088"/>
              <a:gd name="T1" fmla="*/ 2147483647 h 1664"/>
              <a:gd name="T2" fmla="*/ 2147483647 w 1088"/>
              <a:gd name="T3" fmla="*/ 2147483647 h 1664"/>
              <a:gd name="T4" fmla="*/ 2147483647 w 1088"/>
              <a:gd name="T5" fmla="*/ 2147483647 h 1664"/>
              <a:gd name="T6" fmla="*/ 0 w 1088"/>
              <a:gd name="T7" fmla="*/ 2147483647 h 1664"/>
              <a:gd name="T8" fmla="*/ 2147483647 w 1088"/>
              <a:gd name="T9" fmla="*/ 2147483647 h 1664"/>
              <a:gd name="T10" fmla="*/ 2147483647 w 1088"/>
              <a:gd name="T11" fmla="*/ 2147483647 h 1664"/>
              <a:gd name="T12" fmla="*/ 2147483647 w 1088"/>
              <a:gd name="T13" fmla="*/ 2147483647 h 1664"/>
              <a:gd name="T14" fmla="*/ 2147483647 w 1088"/>
              <a:gd name="T15" fmla="*/ 2147483647 h 1664"/>
              <a:gd name="T16" fmla="*/ 2147483647 w 1088"/>
              <a:gd name="T17" fmla="*/ 2147483647 h 1664"/>
              <a:gd name="T18" fmla="*/ 2147483647 w 1088"/>
              <a:gd name="T19" fmla="*/ 2147483647 h 1664"/>
              <a:gd name="T20" fmla="*/ 2147483647 w 1088"/>
              <a:gd name="T21" fmla="*/ 2147483647 h 1664"/>
              <a:gd name="T22" fmla="*/ 2147483647 w 1088"/>
              <a:gd name="T23" fmla="*/ 2147483647 h 1664"/>
              <a:gd name="T24" fmla="*/ 2147483647 w 1088"/>
              <a:gd name="T25" fmla="*/ 2147483647 h 1664"/>
              <a:gd name="T26" fmla="*/ 2147483647 w 1088"/>
              <a:gd name="T27" fmla="*/ 2147483647 h 1664"/>
              <a:gd name="T28" fmla="*/ 2147483647 w 1088"/>
              <a:gd name="T29" fmla="*/ 2147483647 h 1664"/>
              <a:gd name="T30" fmla="*/ 2147483647 w 1088"/>
              <a:gd name="T31" fmla="*/ 2147483647 h 1664"/>
              <a:gd name="T32" fmla="*/ 2147483647 w 1088"/>
              <a:gd name="T33" fmla="*/ 2147483647 h 1664"/>
              <a:gd name="T34" fmla="*/ 2147483647 w 1088"/>
              <a:gd name="T35" fmla="*/ 2147483647 h 1664"/>
              <a:gd name="T36" fmla="*/ 2147483647 w 1088"/>
              <a:gd name="T37" fmla="*/ 2147483647 h 1664"/>
              <a:gd name="T38" fmla="*/ 2147483647 w 1088"/>
              <a:gd name="T39" fmla="*/ 2147483647 h 1664"/>
              <a:gd name="T40" fmla="*/ 2147483647 w 1088"/>
              <a:gd name="T41" fmla="*/ 2147483647 h 1664"/>
              <a:gd name="T42" fmla="*/ 2147483647 w 1088"/>
              <a:gd name="T43" fmla="*/ 2147483647 h 1664"/>
              <a:gd name="T44" fmla="*/ 2147483647 w 1088"/>
              <a:gd name="T45" fmla="*/ 2147483647 h 1664"/>
              <a:gd name="T46" fmla="*/ 2147483647 w 1088"/>
              <a:gd name="T47" fmla="*/ 2147483647 h 1664"/>
              <a:gd name="T48" fmla="*/ 2147483647 w 1088"/>
              <a:gd name="T49" fmla="*/ 2147483647 h 1664"/>
              <a:gd name="T50" fmla="*/ 2147483647 w 1088"/>
              <a:gd name="T51" fmla="*/ 2147483647 h 1664"/>
              <a:gd name="T52" fmla="*/ 2147483647 w 1088"/>
              <a:gd name="T53" fmla="*/ 0 h 1664"/>
              <a:gd name="T54" fmla="*/ 2147483647 w 1088"/>
              <a:gd name="T55" fmla="*/ 2147483647 h 1664"/>
              <a:gd name="T56" fmla="*/ 2147483647 w 1088"/>
              <a:gd name="T57" fmla="*/ 2147483647 h 16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8" h="1664">
                <a:moveTo>
                  <a:pt x="118" y="64"/>
                </a:moveTo>
                <a:cubicBezTo>
                  <a:pt x="84" y="100"/>
                  <a:pt x="81" y="145"/>
                  <a:pt x="73" y="192"/>
                </a:cubicBezTo>
                <a:cubicBezTo>
                  <a:pt x="63" y="321"/>
                  <a:pt x="40" y="447"/>
                  <a:pt x="27" y="576"/>
                </a:cubicBezTo>
                <a:cubicBezTo>
                  <a:pt x="19" y="650"/>
                  <a:pt x="24" y="734"/>
                  <a:pt x="0" y="805"/>
                </a:cubicBezTo>
                <a:cubicBezTo>
                  <a:pt x="9" y="895"/>
                  <a:pt x="10" y="994"/>
                  <a:pt x="64" y="1070"/>
                </a:cubicBezTo>
                <a:cubicBezTo>
                  <a:pt x="79" y="1116"/>
                  <a:pt x="104" y="1165"/>
                  <a:pt x="128" y="1207"/>
                </a:cubicBezTo>
                <a:cubicBezTo>
                  <a:pt x="139" y="1226"/>
                  <a:pt x="164" y="1262"/>
                  <a:pt x="164" y="1262"/>
                </a:cubicBezTo>
                <a:cubicBezTo>
                  <a:pt x="173" y="1289"/>
                  <a:pt x="172" y="1323"/>
                  <a:pt x="192" y="1344"/>
                </a:cubicBezTo>
                <a:cubicBezTo>
                  <a:pt x="215" y="1368"/>
                  <a:pt x="229" y="1397"/>
                  <a:pt x="256" y="1418"/>
                </a:cubicBezTo>
                <a:cubicBezTo>
                  <a:pt x="273" y="1431"/>
                  <a:pt x="294" y="1439"/>
                  <a:pt x="310" y="1454"/>
                </a:cubicBezTo>
                <a:cubicBezTo>
                  <a:pt x="359" y="1501"/>
                  <a:pt x="409" y="1545"/>
                  <a:pt x="466" y="1582"/>
                </a:cubicBezTo>
                <a:cubicBezTo>
                  <a:pt x="519" y="1617"/>
                  <a:pt x="550" y="1626"/>
                  <a:pt x="612" y="1646"/>
                </a:cubicBezTo>
                <a:cubicBezTo>
                  <a:pt x="630" y="1652"/>
                  <a:pt x="667" y="1664"/>
                  <a:pt x="667" y="1664"/>
                </a:cubicBezTo>
                <a:cubicBezTo>
                  <a:pt x="697" y="1661"/>
                  <a:pt x="728" y="1661"/>
                  <a:pt x="758" y="1655"/>
                </a:cubicBezTo>
                <a:cubicBezTo>
                  <a:pt x="802" y="1647"/>
                  <a:pt x="827" y="1624"/>
                  <a:pt x="868" y="1610"/>
                </a:cubicBezTo>
                <a:cubicBezTo>
                  <a:pt x="875" y="1602"/>
                  <a:pt x="896" y="1580"/>
                  <a:pt x="905" y="1573"/>
                </a:cubicBezTo>
                <a:cubicBezTo>
                  <a:pt x="923" y="1560"/>
                  <a:pt x="960" y="1536"/>
                  <a:pt x="960" y="1536"/>
                </a:cubicBezTo>
                <a:cubicBezTo>
                  <a:pt x="990" y="1491"/>
                  <a:pt x="970" y="1517"/>
                  <a:pt x="1024" y="1463"/>
                </a:cubicBezTo>
                <a:cubicBezTo>
                  <a:pt x="1063" y="1424"/>
                  <a:pt x="1074" y="1368"/>
                  <a:pt x="1088" y="1317"/>
                </a:cubicBezTo>
                <a:cubicBezTo>
                  <a:pt x="1082" y="1232"/>
                  <a:pt x="1076" y="1153"/>
                  <a:pt x="1060" y="1070"/>
                </a:cubicBezTo>
                <a:cubicBezTo>
                  <a:pt x="1066" y="907"/>
                  <a:pt x="1070" y="870"/>
                  <a:pt x="1088" y="741"/>
                </a:cubicBezTo>
                <a:cubicBezTo>
                  <a:pt x="1078" y="602"/>
                  <a:pt x="1072" y="429"/>
                  <a:pt x="969" y="320"/>
                </a:cubicBezTo>
                <a:cubicBezTo>
                  <a:pt x="940" y="238"/>
                  <a:pt x="894" y="136"/>
                  <a:pt x="832" y="74"/>
                </a:cubicBezTo>
                <a:cubicBezTo>
                  <a:pt x="812" y="54"/>
                  <a:pt x="774" y="42"/>
                  <a:pt x="749" y="37"/>
                </a:cubicBezTo>
                <a:cubicBezTo>
                  <a:pt x="719" y="31"/>
                  <a:pt x="658" y="19"/>
                  <a:pt x="658" y="19"/>
                </a:cubicBezTo>
                <a:cubicBezTo>
                  <a:pt x="528" y="37"/>
                  <a:pt x="567" y="36"/>
                  <a:pt x="356" y="19"/>
                </a:cubicBezTo>
                <a:cubicBezTo>
                  <a:pt x="316" y="16"/>
                  <a:pt x="237" y="0"/>
                  <a:pt x="237" y="0"/>
                </a:cubicBezTo>
                <a:cubicBezTo>
                  <a:pt x="210" y="4"/>
                  <a:pt x="160" y="0"/>
                  <a:pt x="137" y="28"/>
                </a:cubicBezTo>
                <a:cubicBezTo>
                  <a:pt x="74" y="106"/>
                  <a:pt x="160" y="26"/>
                  <a:pt x="118" y="64"/>
                </a:cubicBezTo>
                <a:close/>
              </a:path>
            </a:pathLst>
          </a:custGeom>
          <a:solidFill>
            <a:srgbClr val="D1C0DE">
              <a:alpha val="36078"/>
            </a:srgbClr>
          </a:solidFill>
          <a:ln w="9525">
            <a:solidFill>
              <a:srgbClr val="000000">
                <a:alpha val="16078"/>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 name="Freeform 8"/>
          <p:cNvSpPr>
            <a:spLocks/>
          </p:cNvSpPr>
          <p:nvPr/>
        </p:nvSpPr>
        <p:spPr bwMode="auto">
          <a:xfrm>
            <a:off x="7331075" y="260350"/>
            <a:ext cx="1727200" cy="2641600"/>
          </a:xfrm>
          <a:custGeom>
            <a:avLst/>
            <a:gdLst>
              <a:gd name="T0" fmla="*/ 2147483647 w 1088"/>
              <a:gd name="T1" fmla="*/ 2147483647 h 1664"/>
              <a:gd name="T2" fmla="*/ 2147483647 w 1088"/>
              <a:gd name="T3" fmla="*/ 2147483647 h 1664"/>
              <a:gd name="T4" fmla="*/ 2147483647 w 1088"/>
              <a:gd name="T5" fmla="*/ 2147483647 h 1664"/>
              <a:gd name="T6" fmla="*/ 0 w 1088"/>
              <a:gd name="T7" fmla="*/ 2147483647 h 1664"/>
              <a:gd name="T8" fmla="*/ 2147483647 w 1088"/>
              <a:gd name="T9" fmla="*/ 2147483647 h 1664"/>
              <a:gd name="T10" fmla="*/ 2147483647 w 1088"/>
              <a:gd name="T11" fmla="*/ 2147483647 h 1664"/>
              <a:gd name="T12" fmla="*/ 2147483647 w 1088"/>
              <a:gd name="T13" fmla="*/ 2147483647 h 1664"/>
              <a:gd name="T14" fmla="*/ 2147483647 w 1088"/>
              <a:gd name="T15" fmla="*/ 2147483647 h 1664"/>
              <a:gd name="T16" fmla="*/ 2147483647 w 1088"/>
              <a:gd name="T17" fmla="*/ 2147483647 h 1664"/>
              <a:gd name="T18" fmla="*/ 2147483647 w 1088"/>
              <a:gd name="T19" fmla="*/ 2147483647 h 1664"/>
              <a:gd name="T20" fmla="*/ 2147483647 w 1088"/>
              <a:gd name="T21" fmla="*/ 2147483647 h 1664"/>
              <a:gd name="T22" fmla="*/ 2147483647 w 1088"/>
              <a:gd name="T23" fmla="*/ 2147483647 h 1664"/>
              <a:gd name="T24" fmla="*/ 2147483647 w 1088"/>
              <a:gd name="T25" fmla="*/ 2147483647 h 1664"/>
              <a:gd name="T26" fmla="*/ 2147483647 w 1088"/>
              <a:gd name="T27" fmla="*/ 2147483647 h 1664"/>
              <a:gd name="T28" fmla="*/ 2147483647 w 1088"/>
              <a:gd name="T29" fmla="*/ 2147483647 h 1664"/>
              <a:gd name="T30" fmla="*/ 2147483647 w 1088"/>
              <a:gd name="T31" fmla="*/ 2147483647 h 1664"/>
              <a:gd name="T32" fmla="*/ 2147483647 w 1088"/>
              <a:gd name="T33" fmla="*/ 2147483647 h 1664"/>
              <a:gd name="T34" fmla="*/ 2147483647 w 1088"/>
              <a:gd name="T35" fmla="*/ 2147483647 h 1664"/>
              <a:gd name="T36" fmla="*/ 2147483647 w 1088"/>
              <a:gd name="T37" fmla="*/ 2147483647 h 1664"/>
              <a:gd name="T38" fmla="*/ 2147483647 w 1088"/>
              <a:gd name="T39" fmla="*/ 2147483647 h 1664"/>
              <a:gd name="T40" fmla="*/ 2147483647 w 1088"/>
              <a:gd name="T41" fmla="*/ 2147483647 h 1664"/>
              <a:gd name="T42" fmla="*/ 2147483647 w 1088"/>
              <a:gd name="T43" fmla="*/ 2147483647 h 1664"/>
              <a:gd name="T44" fmla="*/ 2147483647 w 1088"/>
              <a:gd name="T45" fmla="*/ 2147483647 h 1664"/>
              <a:gd name="T46" fmla="*/ 2147483647 w 1088"/>
              <a:gd name="T47" fmla="*/ 2147483647 h 1664"/>
              <a:gd name="T48" fmla="*/ 2147483647 w 1088"/>
              <a:gd name="T49" fmla="*/ 2147483647 h 1664"/>
              <a:gd name="T50" fmla="*/ 2147483647 w 1088"/>
              <a:gd name="T51" fmla="*/ 2147483647 h 1664"/>
              <a:gd name="T52" fmla="*/ 2147483647 w 1088"/>
              <a:gd name="T53" fmla="*/ 0 h 1664"/>
              <a:gd name="T54" fmla="*/ 2147483647 w 1088"/>
              <a:gd name="T55" fmla="*/ 2147483647 h 1664"/>
              <a:gd name="T56" fmla="*/ 2147483647 w 1088"/>
              <a:gd name="T57" fmla="*/ 2147483647 h 16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8" h="1664">
                <a:moveTo>
                  <a:pt x="118" y="64"/>
                </a:moveTo>
                <a:cubicBezTo>
                  <a:pt x="84" y="100"/>
                  <a:pt x="81" y="145"/>
                  <a:pt x="73" y="192"/>
                </a:cubicBezTo>
                <a:cubicBezTo>
                  <a:pt x="63" y="321"/>
                  <a:pt x="40" y="447"/>
                  <a:pt x="27" y="576"/>
                </a:cubicBezTo>
                <a:cubicBezTo>
                  <a:pt x="19" y="650"/>
                  <a:pt x="24" y="734"/>
                  <a:pt x="0" y="805"/>
                </a:cubicBezTo>
                <a:cubicBezTo>
                  <a:pt x="9" y="895"/>
                  <a:pt x="10" y="994"/>
                  <a:pt x="64" y="1070"/>
                </a:cubicBezTo>
                <a:cubicBezTo>
                  <a:pt x="79" y="1116"/>
                  <a:pt x="104" y="1165"/>
                  <a:pt x="128" y="1207"/>
                </a:cubicBezTo>
                <a:cubicBezTo>
                  <a:pt x="139" y="1226"/>
                  <a:pt x="164" y="1262"/>
                  <a:pt x="164" y="1262"/>
                </a:cubicBezTo>
                <a:cubicBezTo>
                  <a:pt x="173" y="1289"/>
                  <a:pt x="172" y="1323"/>
                  <a:pt x="192" y="1344"/>
                </a:cubicBezTo>
                <a:cubicBezTo>
                  <a:pt x="215" y="1368"/>
                  <a:pt x="229" y="1397"/>
                  <a:pt x="256" y="1418"/>
                </a:cubicBezTo>
                <a:cubicBezTo>
                  <a:pt x="273" y="1431"/>
                  <a:pt x="294" y="1439"/>
                  <a:pt x="310" y="1454"/>
                </a:cubicBezTo>
                <a:cubicBezTo>
                  <a:pt x="359" y="1501"/>
                  <a:pt x="409" y="1545"/>
                  <a:pt x="466" y="1582"/>
                </a:cubicBezTo>
                <a:cubicBezTo>
                  <a:pt x="519" y="1617"/>
                  <a:pt x="550" y="1626"/>
                  <a:pt x="612" y="1646"/>
                </a:cubicBezTo>
                <a:cubicBezTo>
                  <a:pt x="630" y="1652"/>
                  <a:pt x="667" y="1664"/>
                  <a:pt x="667" y="1664"/>
                </a:cubicBezTo>
                <a:cubicBezTo>
                  <a:pt x="697" y="1661"/>
                  <a:pt x="728" y="1661"/>
                  <a:pt x="758" y="1655"/>
                </a:cubicBezTo>
                <a:cubicBezTo>
                  <a:pt x="802" y="1647"/>
                  <a:pt x="827" y="1624"/>
                  <a:pt x="868" y="1610"/>
                </a:cubicBezTo>
                <a:cubicBezTo>
                  <a:pt x="875" y="1602"/>
                  <a:pt x="896" y="1580"/>
                  <a:pt x="905" y="1573"/>
                </a:cubicBezTo>
                <a:cubicBezTo>
                  <a:pt x="923" y="1560"/>
                  <a:pt x="960" y="1536"/>
                  <a:pt x="960" y="1536"/>
                </a:cubicBezTo>
                <a:cubicBezTo>
                  <a:pt x="990" y="1491"/>
                  <a:pt x="970" y="1517"/>
                  <a:pt x="1024" y="1463"/>
                </a:cubicBezTo>
                <a:cubicBezTo>
                  <a:pt x="1063" y="1424"/>
                  <a:pt x="1074" y="1368"/>
                  <a:pt x="1088" y="1317"/>
                </a:cubicBezTo>
                <a:cubicBezTo>
                  <a:pt x="1082" y="1232"/>
                  <a:pt x="1076" y="1153"/>
                  <a:pt x="1060" y="1070"/>
                </a:cubicBezTo>
                <a:cubicBezTo>
                  <a:pt x="1066" y="907"/>
                  <a:pt x="1070" y="870"/>
                  <a:pt x="1088" y="741"/>
                </a:cubicBezTo>
                <a:cubicBezTo>
                  <a:pt x="1078" y="602"/>
                  <a:pt x="1072" y="429"/>
                  <a:pt x="969" y="320"/>
                </a:cubicBezTo>
                <a:cubicBezTo>
                  <a:pt x="940" y="238"/>
                  <a:pt x="894" y="136"/>
                  <a:pt x="832" y="74"/>
                </a:cubicBezTo>
                <a:cubicBezTo>
                  <a:pt x="812" y="54"/>
                  <a:pt x="774" y="42"/>
                  <a:pt x="749" y="37"/>
                </a:cubicBezTo>
                <a:cubicBezTo>
                  <a:pt x="719" y="31"/>
                  <a:pt x="658" y="19"/>
                  <a:pt x="658" y="19"/>
                </a:cubicBezTo>
                <a:cubicBezTo>
                  <a:pt x="528" y="37"/>
                  <a:pt x="567" y="36"/>
                  <a:pt x="356" y="19"/>
                </a:cubicBezTo>
                <a:cubicBezTo>
                  <a:pt x="316" y="16"/>
                  <a:pt x="237" y="0"/>
                  <a:pt x="237" y="0"/>
                </a:cubicBezTo>
                <a:cubicBezTo>
                  <a:pt x="210" y="4"/>
                  <a:pt x="160" y="0"/>
                  <a:pt x="137" y="28"/>
                </a:cubicBezTo>
                <a:cubicBezTo>
                  <a:pt x="74" y="106"/>
                  <a:pt x="160" y="26"/>
                  <a:pt x="118" y="64"/>
                </a:cubicBezTo>
                <a:close/>
              </a:path>
            </a:pathLst>
          </a:custGeom>
          <a:solidFill>
            <a:srgbClr val="D1C0DE">
              <a:alpha val="36078"/>
            </a:srgbClr>
          </a:solidFill>
          <a:ln w="9525">
            <a:solidFill>
              <a:srgbClr val="000000">
                <a:alpha val="16078"/>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87624" y="1484784"/>
            <a:ext cx="6696744" cy="1754326"/>
          </a:xfrm>
          <a:prstGeom prst="rect">
            <a:avLst/>
          </a:prstGeom>
          <a:noFill/>
        </p:spPr>
        <p:txBody>
          <a:bodyPr wrap="square" rtlCol="0">
            <a:spAutoFit/>
          </a:bodyPr>
          <a:lstStyle/>
          <a:p>
            <a:pPr algn="ctr"/>
            <a:r>
              <a:rPr lang="de-DE" sz="6000" b="1" dirty="0" smtClean="0">
                <a:solidFill>
                  <a:srgbClr val="0033CC"/>
                </a:solidFill>
                <a:latin typeface="Calibri" panose="020F0502020204030204" pitchFamily="34" charset="0"/>
                <a:cs typeface="Calibri" panose="020F0502020204030204" pitchFamily="34" charset="0"/>
              </a:rPr>
              <a:t>Teil 1</a:t>
            </a:r>
          </a:p>
          <a:p>
            <a:pPr algn="ctr"/>
            <a:r>
              <a:rPr lang="de-DE" sz="4400" b="1" dirty="0">
                <a:latin typeface="Calibri" panose="020F0502020204030204" pitchFamily="34" charset="0"/>
                <a:cs typeface="Calibri" panose="020F0502020204030204" pitchFamily="34" charset="0"/>
              </a:rPr>
              <a:t>Schöpfung nach der Bibel</a:t>
            </a:r>
          </a:p>
        </p:txBody>
      </p:sp>
    </p:spTree>
    <p:extLst>
      <p:ext uri="{BB962C8B-B14F-4D97-AF65-F5344CB8AC3E}">
        <p14:creationId xmlns:p14="http://schemas.microsoft.com/office/powerpoint/2010/main" val="14463186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0"/>
          <p:cNvSpPr txBox="1">
            <a:spLocks noChangeArrowheads="1"/>
          </p:cNvSpPr>
          <p:nvPr/>
        </p:nvSpPr>
        <p:spPr bwMode="auto">
          <a:xfrm>
            <a:off x="836613" y="1506538"/>
            <a:ext cx="7048500" cy="243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spcBef>
                <a:spcPct val="30000"/>
              </a:spcBef>
            </a:pPr>
            <a:r>
              <a:rPr lang="de-DE" altLang="de-DE" b="1" dirty="0">
                <a:solidFill>
                  <a:srgbClr val="0033CC"/>
                </a:solidFill>
                <a:latin typeface="Calibri" pitchFamily="34" charset="0"/>
              </a:rPr>
              <a:t>Zusammenfassung</a:t>
            </a:r>
          </a:p>
          <a:p>
            <a:pPr eaLnBrk="1" hangingPunct="1">
              <a:spcBef>
                <a:spcPct val="30000"/>
              </a:spcBef>
            </a:pPr>
            <a:endParaRPr lang="de-DE" altLang="de-DE" sz="1400" b="1" dirty="0">
              <a:latin typeface="Calibri" pitchFamily="34" charset="0"/>
            </a:endParaRPr>
          </a:p>
          <a:p>
            <a:pPr eaLnBrk="1" hangingPunct="1">
              <a:spcBef>
                <a:spcPct val="30000"/>
              </a:spcBef>
            </a:pPr>
            <a:r>
              <a:rPr lang="de-DE" altLang="de-DE" b="1" dirty="0">
                <a:latin typeface="Calibri" pitchFamily="34" charset="0"/>
              </a:rPr>
              <a:t>Die Erforschung der Herkunft des Menschen und der übrigen Lebewesen gleicht einem Indizienprozess.</a:t>
            </a:r>
          </a:p>
          <a:p>
            <a:pPr eaLnBrk="1" hangingPunct="1">
              <a:spcBef>
                <a:spcPct val="30000"/>
              </a:spcBef>
            </a:pPr>
            <a:r>
              <a:rPr lang="de-DE" altLang="de-DE" b="1" dirty="0">
                <a:latin typeface="Calibri" pitchFamily="34" charset="0"/>
              </a:rPr>
              <a:t>Die gleichen </a:t>
            </a:r>
            <a:r>
              <a:rPr lang="de-DE" altLang="de-DE" b="1" dirty="0">
                <a:solidFill>
                  <a:srgbClr val="0033CC"/>
                </a:solidFill>
                <a:latin typeface="Calibri" pitchFamily="34" charset="0"/>
              </a:rPr>
              <a:t>Indizien („Daten“) </a:t>
            </a:r>
            <a:r>
              <a:rPr lang="de-DE" altLang="de-DE" b="1" dirty="0">
                <a:latin typeface="Calibri" pitchFamily="34" charset="0"/>
              </a:rPr>
              <a:t>lassen sich oft verschieden </a:t>
            </a:r>
            <a:r>
              <a:rPr lang="de-DE" altLang="de-DE" b="1" dirty="0">
                <a:solidFill>
                  <a:srgbClr val="0033CC"/>
                </a:solidFill>
                <a:latin typeface="Calibri" pitchFamily="34" charset="0"/>
              </a:rPr>
              <a:t>deuten</a:t>
            </a:r>
            <a:r>
              <a:rPr lang="de-DE" altLang="de-DE" b="1" dirty="0">
                <a:latin typeface="Calibri" pitchFamily="34" charset="0"/>
              </a:rPr>
              <a:t>.</a:t>
            </a:r>
          </a:p>
        </p:txBody>
      </p:sp>
      <p:sp>
        <p:nvSpPr>
          <p:cNvPr id="28675" name="Text Box 7"/>
          <p:cNvSpPr txBox="1">
            <a:spLocks noChangeArrowheads="1"/>
          </p:cNvSpPr>
          <p:nvPr/>
        </p:nvSpPr>
        <p:spPr bwMode="auto">
          <a:xfrm>
            <a:off x="755650" y="115888"/>
            <a:ext cx="5761038"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3200" b="1">
                <a:solidFill>
                  <a:srgbClr val="FFFF00"/>
                </a:solidFill>
                <a:latin typeface="Calibri" pitchFamily="34" charset="0"/>
              </a:rPr>
              <a:t>Daten und Deutungen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2Stammbaeu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0"/>
            <a:ext cx="455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699" name="Group 5"/>
          <p:cNvGrpSpPr>
            <a:grpSpLocks/>
          </p:cNvGrpSpPr>
          <p:nvPr/>
        </p:nvGrpSpPr>
        <p:grpSpPr bwMode="auto">
          <a:xfrm>
            <a:off x="2633663" y="6327775"/>
            <a:ext cx="3684587" cy="395288"/>
            <a:chOff x="1659" y="3986"/>
            <a:chExt cx="2321" cy="249"/>
          </a:xfrm>
        </p:grpSpPr>
        <p:sp>
          <p:nvSpPr>
            <p:cNvPr id="29713" name="Oval 6"/>
            <p:cNvSpPr>
              <a:spLocks noChangeArrowheads="1"/>
            </p:cNvSpPr>
            <p:nvPr/>
          </p:nvSpPr>
          <p:spPr bwMode="auto">
            <a:xfrm>
              <a:off x="1659" y="3986"/>
              <a:ext cx="272" cy="227"/>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endParaRPr lang="de-DE" altLang="de-DE">
                <a:latin typeface="Calibri" pitchFamily="34" charset="0"/>
              </a:endParaRPr>
            </a:p>
          </p:txBody>
        </p:sp>
        <p:sp>
          <p:nvSpPr>
            <p:cNvPr id="29714" name="Oval 7"/>
            <p:cNvSpPr>
              <a:spLocks noChangeArrowheads="1"/>
            </p:cNvSpPr>
            <p:nvPr/>
          </p:nvSpPr>
          <p:spPr bwMode="auto">
            <a:xfrm>
              <a:off x="2290" y="3990"/>
              <a:ext cx="272" cy="227"/>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endParaRPr lang="de-DE" altLang="de-DE">
                <a:latin typeface="Calibri" pitchFamily="34" charset="0"/>
              </a:endParaRPr>
            </a:p>
          </p:txBody>
        </p:sp>
        <p:sp>
          <p:nvSpPr>
            <p:cNvPr id="29715" name="Oval 8"/>
            <p:cNvSpPr>
              <a:spLocks noChangeArrowheads="1"/>
            </p:cNvSpPr>
            <p:nvPr/>
          </p:nvSpPr>
          <p:spPr bwMode="auto">
            <a:xfrm>
              <a:off x="3032" y="3998"/>
              <a:ext cx="272" cy="227"/>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endParaRPr lang="de-DE" altLang="de-DE">
                <a:latin typeface="Calibri" pitchFamily="34" charset="0"/>
              </a:endParaRPr>
            </a:p>
          </p:txBody>
        </p:sp>
        <p:sp>
          <p:nvSpPr>
            <p:cNvPr id="29716" name="Oval 9"/>
            <p:cNvSpPr>
              <a:spLocks noChangeArrowheads="1"/>
            </p:cNvSpPr>
            <p:nvPr/>
          </p:nvSpPr>
          <p:spPr bwMode="auto">
            <a:xfrm>
              <a:off x="3708" y="4008"/>
              <a:ext cx="272" cy="227"/>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endParaRPr lang="de-DE" altLang="de-DE">
                <a:latin typeface="Calibri" pitchFamily="34" charset="0"/>
              </a:endParaRPr>
            </a:p>
          </p:txBody>
        </p:sp>
      </p:grpSp>
      <p:grpSp>
        <p:nvGrpSpPr>
          <p:cNvPr id="29700" name="Group 10"/>
          <p:cNvGrpSpPr>
            <a:grpSpLocks/>
          </p:cNvGrpSpPr>
          <p:nvPr/>
        </p:nvGrpSpPr>
        <p:grpSpPr bwMode="auto">
          <a:xfrm>
            <a:off x="2643188" y="6284913"/>
            <a:ext cx="3670300" cy="493712"/>
            <a:chOff x="1665" y="3959"/>
            <a:chExt cx="2312" cy="311"/>
          </a:xfrm>
        </p:grpSpPr>
        <p:grpSp>
          <p:nvGrpSpPr>
            <p:cNvPr id="29701" name="Group 11"/>
            <p:cNvGrpSpPr>
              <a:grpSpLocks/>
            </p:cNvGrpSpPr>
            <p:nvPr/>
          </p:nvGrpSpPr>
          <p:grpSpPr bwMode="auto">
            <a:xfrm>
              <a:off x="1665" y="3959"/>
              <a:ext cx="272" cy="288"/>
              <a:chOff x="730" y="2647"/>
              <a:chExt cx="272" cy="288"/>
            </a:xfrm>
          </p:grpSpPr>
          <p:sp>
            <p:nvSpPr>
              <p:cNvPr id="29711" name="Oval 12"/>
              <p:cNvSpPr>
                <a:spLocks noChangeArrowheads="1"/>
              </p:cNvSpPr>
              <p:nvPr/>
            </p:nvSpPr>
            <p:spPr bwMode="auto">
              <a:xfrm>
                <a:off x="730" y="2673"/>
                <a:ext cx="272" cy="227"/>
              </a:xfrm>
              <a:prstGeom prst="ellipse">
                <a:avLst/>
              </a:prstGeom>
              <a:solidFill>
                <a:srgbClr val="FFFF00"/>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endParaRPr lang="de-DE" altLang="de-DE">
                  <a:latin typeface="Calibri" pitchFamily="34" charset="0"/>
                </a:endParaRPr>
              </a:p>
            </p:txBody>
          </p:sp>
          <p:sp>
            <p:nvSpPr>
              <p:cNvPr id="29712" name="Text Box 13"/>
              <p:cNvSpPr txBox="1">
                <a:spLocks noChangeArrowheads="1"/>
              </p:cNvSpPr>
              <p:nvPr/>
            </p:nvSpPr>
            <p:spPr bwMode="auto">
              <a:xfrm>
                <a:off x="782" y="264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t>!</a:t>
                </a:r>
              </a:p>
            </p:txBody>
          </p:sp>
        </p:grpSp>
        <p:grpSp>
          <p:nvGrpSpPr>
            <p:cNvPr id="29702" name="Group 14"/>
            <p:cNvGrpSpPr>
              <a:grpSpLocks/>
            </p:cNvGrpSpPr>
            <p:nvPr/>
          </p:nvGrpSpPr>
          <p:grpSpPr bwMode="auto">
            <a:xfrm>
              <a:off x="2294" y="3964"/>
              <a:ext cx="272" cy="288"/>
              <a:chOff x="730" y="2647"/>
              <a:chExt cx="272" cy="288"/>
            </a:xfrm>
          </p:grpSpPr>
          <p:sp>
            <p:nvSpPr>
              <p:cNvPr id="29709" name="Oval 15"/>
              <p:cNvSpPr>
                <a:spLocks noChangeArrowheads="1"/>
              </p:cNvSpPr>
              <p:nvPr/>
            </p:nvSpPr>
            <p:spPr bwMode="auto">
              <a:xfrm>
                <a:off x="730" y="2673"/>
                <a:ext cx="272" cy="227"/>
              </a:xfrm>
              <a:prstGeom prst="ellipse">
                <a:avLst/>
              </a:prstGeom>
              <a:solidFill>
                <a:srgbClr val="FFFF00"/>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endParaRPr lang="de-DE" altLang="de-DE">
                  <a:latin typeface="Calibri" pitchFamily="34" charset="0"/>
                </a:endParaRPr>
              </a:p>
            </p:txBody>
          </p:sp>
          <p:sp>
            <p:nvSpPr>
              <p:cNvPr id="29710" name="Text Box 16"/>
              <p:cNvSpPr txBox="1">
                <a:spLocks noChangeArrowheads="1"/>
              </p:cNvSpPr>
              <p:nvPr/>
            </p:nvSpPr>
            <p:spPr bwMode="auto">
              <a:xfrm>
                <a:off x="782" y="264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t>!</a:t>
                </a:r>
              </a:p>
            </p:txBody>
          </p:sp>
        </p:grpSp>
        <p:grpSp>
          <p:nvGrpSpPr>
            <p:cNvPr id="29703" name="Group 17"/>
            <p:cNvGrpSpPr>
              <a:grpSpLocks/>
            </p:cNvGrpSpPr>
            <p:nvPr/>
          </p:nvGrpSpPr>
          <p:grpSpPr bwMode="auto">
            <a:xfrm>
              <a:off x="3032" y="3970"/>
              <a:ext cx="272" cy="288"/>
              <a:chOff x="730" y="2647"/>
              <a:chExt cx="272" cy="288"/>
            </a:xfrm>
          </p:grpSpPr>
          <p:sp>
            <p:nvSpPr>
              <p:cNvPr id="29707" name="Oval 18"/>
              <p:cNvSpPr>
                <a:spLocks noChangeArrowheads="1"/>
              </p:cNvSpPr>
              <p:nvPr/>
            </p:nvSpPr>
            <p:spPr bwMode="auto">
              <a:xfrm>
                <a:off x="730" y="2673"/>
                <a:ext cx="272" cy="227"/>
              </a:xfrm>
              <a:prstGeom prst="ellipse">
                <a:avLst/>
              </a:prstGeom>
              <a:solidFill>
                <a:srgbClr val="FFFF00"/>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endParaRPr lang="de-DE" altLang="de-DE">
                  <a:latin typeface="Calibri" pitchFamily="34" charset="0"/>
                </a:endParaRPr>
              </a:p>
            </p:txBody>
          </p:sp>
          <p:sp>
            <p:nvSpPr>
              <p:cNvPr id="29708" name="Text Box 19"/>
              <p:cNvSpPr txBox="1">
                <a:spLocks noChangeArrowheads="1"/>
              </p:cNvSpPr>
              <p:nvPr/>
            </p:nvSpPr>
            <p:spPr bwMode="auto">
              <a:xfrm>
                <a:off x="782" y="264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t>!</a:t>
                </a:r>
              </a:p>
            </p:txBody>
          </p:sp>
        </p:grpSp>
        <p:grpSp>
          <p:nvGrpSpPr>
            <p:cNvPr id="29704" name="Group 20"/>
            <p:cNvGrpSpPr>
              <a:grpSpLocks/>
            </p:cNvGrpSpPr>
            <p:nvPr/>
          </p:nvGrpSpPr>
          <p:grpSpPr bwMode="auto">
            <a:xfrm>
              <a:off x="3705" y="3982"/>
              <a:ext cx="272" cy="288"/>
              <a:chOff x="730" y="2647"/>
              <a:chExt cx="272" cy="288"/>
            </a:xfrm>
          </p:grpSpPr>
          <p:sp>
            <p:nvSpPr>
              <p:cNvPr id="29705" name="Oval 21"/>
              <p:cNvSpPr>
                <a:spLocks noChangeArrowheads="1"/>
              </p:cNvSpPr>
              <p:nvPr/>
            </p:nvSpPr>
            <p:spPr bwMode="auto">
              <a:xfrm>
                <a:off x="730" y="2673"/>
                <a:ext cx="272" cy="227"/>
              </a:xfrm>
              <a:prstGeom prst="ellipse">
                <a:avLst/>
              </a:prstGeom>
              <a:solidFill>
                <a:srgbClr val="FFFF00"/>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endParaRPr lang="de-DE" altLang="de-DE">
                  <a:latin typeface="Calibri" pitchFamily="34" charset="0"/>
                </a:endParaRPr>
              </a:p>
            </p:txBody>
          </p:sp>
          <p:sp>
            <p:nvSpPr>
              <p:cNvPr id="29706" name="Text Box 22"/>
              <p:cNvSpPr txBox="1">
                <a:spLocks noChangeArrowheads="1"/>
              </p:cNvSpPr>
              <p:nvPr/>
            </p:nvSpPr>
            <p:spPr bwMode="auto">
              <a:xfrm>
                <a:off x="782" y="2647"/>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t>!</a:t>
                </a:r>
              </a:p>
            </p:txBody>
          </p:sp>
        </p:grpSp>
      </p:gr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D13_42-Stern-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1119188"/>
            <a:ext cx="370205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6"/>
          <p:cNvSpPr txBox="1">
            <a:spLocks noChangeArrowheads="1"/>
          </p:cNvSpPr>
          <p:nvPr/>
        </p:nvSpPr>
        <p:spPr bwMode="auto">
          <a:xfrm>
            <a:off x="5292725" y="1979613"/>
            <a:ext cx="2827338"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latin typeface="Calibri" pitchFamily="34" charset="0"/>
              </a:rPr>
              <a:t>Indiz</a:t>
            </a:r>
            <a:br>
              <a:rPr lang="de-DE" altLang="de-DE" b="1">
                <a:latin typeface="Calibri" pitchFamily="34" charset="0"/>
              </a:rPr>
            </a:br>
            <a:r>
              <a:rPr lang="de-DE" altLang="de-DE" b="1">
                <a:latin typeface="Calibri" pitchFamily="34" charset="0"/>
              </a:rPr>
              <a:t>Ähnlichkeiten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27088" y="1341438"/>
            <a:ext cx="8137525" cy="187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684463" algn="l"/>
                <a:tab pos="5205413" algn="l"/>
              </a:tabLst>
              <a:defRPr sz="2400">
                <a:solidFill>
                  <a:schemeClr val="tx1"/>
                </a:solidFill>
                <a:latin typeface="Helvetica" pitchFamily="2" charset="0"/>
              </a:defRPr>
            </a:lvl1pPr>
            <a:lvl2pPr marL="742950" indent="-285750" eaLnBrk="0" hangingPunct="0">
              <a:tabLst>
                <a:tab pos="2684463" algn="l"/>
                <a:tab pos="5205413" algn="l"/>
              </a:tabLst>
              <a:defRPr sz="2400">
                <a:solidFill>
                  <a:schemeClr val="tx1"/>
                </a:solidFill>
                <a:latin typeface="Helvetica" pitchFamily="2" charset="0"/>
              </a:defRPr>
            </a:lvl2pPr>
            <a:lvl3pPr marL="1143000" indent="-228600" eaLnBrk="0" hangingPunct="0">
              <a:tabLst>
                <a:tab pos="2684463" algn="l"/>
                <a:tab pos="5205413" algn="l"/>
              </a:tabLst>
              <a:defRPr sz="2400">
                <a:solidFill>
                  <a:schemeClr val="tx1"/>
                </a:solidFill>
                <a:latin typeface="Helvetica" pitchFamily="2" charset="0"/>
              </a:defRPr>
            </a:lvl3pPr>
            <a:lvl4pPr marL="1600200" indent="-228600" eaLnBrk="0" hangingPunct="0">
              <a:tabLst>
                <a:tab pos="2684463" algn="l"/>
                <a:tab pos="5205413" algn="l"/>
              </a:tabLst>
              <a:defRPr sz="2400">
                <a:solidFill>
                  <a:schemeClr val="tx1"/>
                </a:solidFill>
                <a:latin typeface="Helvetica" pitchFamily="2" charset="0"/>
              </a:defRPr>
            </a:lvl4pPr>
            <a:lvl5pPr marL="2057400" indent="-228600" eaLnBrk="0" hangingPunct="0">
              <a:tabLst>
                <a:tab pos="2684463" algn="l"/>
                <a:tab pos="5205413" algn="l"/>
              </a:tabLst>
              <a:defRPr sz="2400">
                <a:solidFill>
                  <a:schemeClr val="tx1"/>
                </a:solidFill>
                <a:latin typeface="Helvetica" pitchFamily="2" charset="0"/>
              </a:defRPr>
            </a:lvl5pPr>
            <a:lvl6pPr marL="2514600" indent="-228600" eaLnBrk="0" fontAlgn="base" hangingPunct="0">
              <a:spcBef>
                <a:spcPct val="0"/>
              </a:spcBef>
              <a:spcAft>
                <a:spcPct val="0"/>
              </a:spcAft>
              <a:tabLst>
                <a:tab pos="2684463" algn="l"/>
                <a:tab pos="5205413" algn="l"/>
              </a:tabLst>
              <a:defRPr sz="2400">
                <a:solidFill>
                  <a:schemeClr val="tx1"/>
                </a:solidFill>
                <a:latin typeface="Helvetica" pitchFamily="2" charset="0"/>
              </a:defRPr>
            </a:lvl6pPr>
            <a:lvl7pPr marL="2971800" indent="-228600" eaLnBrk="0" fontAlgn="base" hangingPunct="0">
              <a:spcBef>
                <a:spcPct val="0"/>
              </a:spcBef>
              <a:spcAft>
                <a:spcPct val="0"/>
              </a:spcAft>
              <a:tabLst>
                <a:tab pos="2684463" algn="l"/>
                <a:tab pos="5205413" algn="l"/>
              </a:tabLst>
              <a:defRPr sz="2400">
                <a:solidFill>
                  <a:schemeClr val="tx1"/>
                </a:solidFill>
                <a:latin typeface="Helvetica" pitchFamily="2" charset="0"/>
              </a:defRPr>
            </a:lvl7pPr>
            <a:lvl8pPr marL="3429000" indent="-228600" eaLnBrk="0" fontAlgn="base" hangingPunct="0">
              <a:spcBef>
                <a:spcPct val="0"/>
              </a:spcBef>
              <a:spcAft>
                <a:spcPct val="0"/>
              </a:spcAft>
              <a:tabLst>
                <a:tab pos="2684463" algn="l"/>
                <a:tab pos="5205413" algn="l"/>
              </a:tabLst>
              <a:defRPr sz="2400">
                <a:solidFill>
                  <a:schemeClr val="tx1"/>
                </a:solidFill>
                <a:latin typeface="Helvetica" pitchFamily="2" charset="0"/>
              </a:defRPr>
            </a:lvl8pPr>
            <a:lvl9pPr marL="3886200" indent="-228600" eaLnBrk="0" fontAlgn="base" hangingPunct="0">
              <a:spcBef>
                <a:spcPct val="0"/>
              </a:spcBef>
              <a:spcAft>
                <a:spcPct val="0"/>
              </a:spcAft>
              <a:tabLst>
                <a:tab pos="2684463" algn="l"/>
                <a:tab pos="5205413" algn="l"/>
              </a:tabLst>
              <a:defRPr sz="2400">
                <a:solidFill>
                  <a:schemeClr val="tx1"/>
                </a:solidFill>
                <a:latin typeface="Helvetica" pitchFamily="2" charset="0"/>
              </a:defRPr>
            </a:lvl9pPr>
          </a:lstStyle>
          <a:p>
            <a:pPr eaLnBrk="1" hangingPunct="1">
              <a:defRPr/>
            </a:pPr>
            <a:r>
              <a:rPr lang="de-DE" altLang="de-DE" b="1" dirty="0" smtClean="0">
                <a:latin typeface="Calibri" pitchFamily="34" charset="0"/>
              </a:rPr>
              <a:t>Indizien 	</a:t>
            </a:r>
            <a:r>
              <a:rPr lang="de-DE" altLang="de-DE" b="1" dirty="0" smtClean="0">
                <a:solidFill>
                  <a:schemeClr val="tx1">
                    <a:lumMod val="65000"/>
                    <a:lumOff val="35000"/>
                  </a:schemeClr>
                </a:solidFill>
                <a:latin typeface="Calibri" pitchFamily="34" charset="0"/>
              </a:rPr>
              <a:t>Deutung Evolution </a:t>
            </a:r>
            <a:r>
              <a:rPr lang="de-DE" altLang="de-DE" b="1" dirty="0" smtClean="0">
                <a:latin typeface="Calibri" pitchFamily="34" charset="0"/>
              </a:rPr>
              <a:t>	</a:t>
            </a:r>
            <a:r>
              <a:rPr lang="de-DE" altLang="de-DE" b="1" dirty="0" smtClean="0">
                <a:solidFill>
                  <a:srgbClr val="7030A0"/>
                </a:solidFill>
                <a:latin typeface="Calibri" pitchFamily="34" charset="0"/>
              </a:rPr>
              <a:t>Deutung Schöpfung</a:t>
            </a:r>
          </a:p>
          <a:p>
            <a:pPr eaLnBrk="1" hangingPunct="1">
              <a:defRPr/>
            </a:pPr>
            <a:endParaRPr lang="de-DE" altLang="de-DE" sz="2000" b="1" dirty="0" smtClean="0">
              <a:latin typeface="Calibri" pitchFamily="34" charset="0"/>
            </a:endParaRPr>
          </a:p>
          <a:p>
            <a:pPr eaLnBrk="1" hangingPunct="1">
              <a:defRPr/>
            </a:pPr>
            <a:r>
              <a:rPr lang="de-DE" altLang="de-DE" sz="1800" b="1" dirty="0" smtClean="0">
                <a:latin typeface="Calibri" pitchFamily="34" charset="0"/>
              </a:rPr>
              <a:t>Ähnlichkeiten	</a:t>
            </a:r>
            <a:r>
              <a:rPr lang="de-DE" altLang="de-DE" sz="1800" b="1" dirty="0" smtClean="0">
                <a:solidFill>
                  <a:schemeClr val="tx1">
                    <a:lumMod val="65000"/>
                    <a:lumOff val="35000"/>
                  </a:schemeClr>
                </a:solidFill>
                <a:latin typeface="Calibri" pitchFamily="34" charset="0"/>
              </a:rPr>
              <a:t>aufgrund der   </a:t>
            </a:r>
            <a:r>
              <a:rPr lang="de-DE" altLang="de-DE" sz="1800" b="1" dirty="0" smtClean="0">
                <a:latin typeface="Calibri" pitchFamily="34" charset="0"/>
              </a:rPr>
              <a:t>	</a:t>
            </a:r>
            <a:r>
              <a:rPr lang="de-DE" altLang="de-DE" sz="1800" b="1" dirty="0" smtClean="0">
                <a:solidFill>
                  <a:srgbClr val="7030A0"/>
                </a:solidFill>
                <a:latin typeface="Calibri" pitchFamily="34" charset="0"/>
              </a:rPr>
              <a:t>aufgrund derselben</a:t>
            </a:r>
          </a:p>
          <a:p>
            <a:pPr eaLnBrk="1" hangingPunct="1">
              <a:defRPr/>
            </a:pPr>
            <a:r>
              <a:rPr lang="de-DE" altLang="de-DE" sz="1800" b="1" dirty="0" smtClean="0">
                <a:latin typeface="Calibri" pitchFamily="34" charset="0"/>
              </a:rPr>
              <a:t>	</a:t>
            </a:r>
            <a:r>
              <a:rPr lang="de-DE" altLang="de-DE" sz="1800" b="1" dirty="0" smtClean="0">
                <a:solidFill>
                  <a:schemeClr val="tx1">
                    <a:lumMod val="65000"/>
                    <a:lumOff val="35000"/>
                  </a:schemeClr>
                </a:solidFill>
                <a:latin typeface="Calibri" pitchFamily="34" charset="0"/>
              </a:rPr>
              <a:t>Abstammung von</a:t>
            </a:r>
            <a:r>
              <a:rPr lang="de-DE" altLang="de-DE" sz="1800" b="1" dirty="0" smtClean="0">
                <a:latin typeface="Calibri" pitchFamily="34" charset="0"/>
              </a:rPr>
              <a:t>	</a:t>
            </a:r>
            <a:r>
              <a:rPr lang="de-DE" altLang="de-DE" sz="1800" b="1" u="sng" dirty="0" smtClean="0">
                <a:solidFill>
                  <a:srgbClr val="7030A0"/>
                </a:solidFill>
                <a:latin typeface="Calibri" pitchFamily="34" charset="0"/>
              </a:rPr>
              <a:t>Schöpfungsideen</a:t>
            </a:r>
            <a:r>
              <a:rPr lang="de-DE" altLang="de-DE" sz="1800" b="1" dirty="0" smtClean="0">
                <a:solidFill>
                  <a:srgbClr val="7030A0"/>
                </a:solidFill>
                <a:latin typeface="Calibri" pitchFamily="34" charset="0"/>
              </a:rPr>
              <a:t> und</a:t>
            </a:r>
            <a:br>
              <a:rPr lang="de-DE" altLang="de-DE" sz="1800" b="1" dirty="0" smtClean="0">
                <a:solidFill>
                  <a:srgbClr val="7030A0"/>
                </a:solidFill>
                <a:latin typeface="Calibri" pitchFamily="34" charset="0"/>
              </a:rPr>
            </a:br>
            <a:r>
              <a:rPr lang="de-DE" altLang="de-DE" sz="1800" b="1" dirty="0" smtClean="0">
                <a:solidFill>
                  <a:srgbClr val="7030A0"/>
                </a:solidFill>
                <a:latin typeface="Calibri" pitchFamily="34" charset="0"/>
              </a:rPr>
              <a:t>	</a:t>
            </a:r>
            <a:r>
              <a:rPr lang="de-DE" altLang="de-DE" sz="1800" b="1" dirty="0" smtClean="0">
                <a:solidFill>
                  <a:schemeClr val="tx1">
                    <a:lumMod val="65000"/>
                    <a:lumOff val="35000"/>
                  </a:schemeClr>
                </a:solidFill>
                <a:latin typeface="Calibri" pitchFamily="34" charset="0"/>
              </a:rPr>
              <a:t>einem gemeinsamen	</a:t>
            </a:r>
            <a:r>
              <a:rPr lang="de-DE" altLang="de-DE" sz="1800" b="1" dirty="0" smtClean="0">
                <a:solidFill>
                  <a:srgbClr val="7030A0"/>
                </a:solidFill>
                <a:latin typeface="Calibri" pitchFamily="34" charset="0"/>
              </a:rPr>
              <a:t>teilweise </a:t>
            </a:r>
            <a:r>
              <a:rPr lang="de-DE" altLang="de-DE" sz="1800" b="1" u="sng" dirty="0" smtClean="0">
                <a:solidFill>
                  <a:srgbClr val="7030A0"/>
                </a:solidFill>
                <a:latin typeface="Calibri" pitchFamily="34" charset="0"/>
              </a:rPr>
              <a:t>ähnlichen</a:t>
            </a:r>
            <a:endParaRPr lang="de-DE" altLang="de-DE" sz="1800" b="1" u="sng" dirty="0" smtClean="0">
              <a:solidFill>
                <a:schemeClr val="tx1">
                  <a:lumMod val="65000"/>
                  <a:lumOff val="35000"/>
                </a:schemeClr>
              </a:solidFill>
              <a:latin typeface="Calibri" pitchFamily="34" charset="0"/>
            </a:endParaRPr>
          </a:p>
          <a:p>
            <a:pPr eaLnBrk="1" hangingPunct="1">
              <a:defRPr/>
            </a:pPr>
            <a:r>
              <a:rPr lang="de-DE" altLang="de-DE" sz="1800" b="1" dirty="0">
                <a:solidFill>
                  <a:schemeClr val="tx1">
                    <a:lumMod val="65000"/>
                    <a:lumOff val="35000"/>
                  </a:schemeClr>
                </a:solidFill>
                <a:latin typeface="Calibri" pitchFamily="34" charset="0"/>
              </a:rPr>
              <a:t>	</a:t>
            </a:r>
            <a:r>
              <a:rPr lang="de-DE" altLang="de-DE" sz="1800" b="1" dirty="0" smtClean="0">
                <a:solidFill>
                  <a:schemeClr val="tx1">
                    <a:lumMod val="65000"/>
                    <a:lumOff val="35000"/>
                  </a:schemeClr>
                </a:solidFill>
                <a:latin typeface="Calibri" pitchFamily="34" charset="0"/>
              </a:rPr>
              <a:t>Vorfahren	</a:t>
            </a:r>
            <a:r>
              <a:rPr lang="de-DE" altLang="de-DE" sz="1800" b="1" u="sng" dirty="0" smtClean="0">
                <a:solidFill>
                  <a:srgbClr val="7030A0"/>
                </a:solidFill>
                <a:latin typeface="Calibri" pitchFamily="34" charset="0"/>
              </a:rPr>
              <a:t>Funktionen</a:t>
            </a:r>
          </a:p>
        </p:txBody>
      </p:sp>
      <p:sp>
        <p:nvSpPr>
          <p:cNvPr id="3" name="Textfeld 8"/>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pic>
        <p:nvPicPr>
          <p:cNvPr id="4" name="Picture 3" descr="VW-Porsche"/>
          <p:cNvPicPr>
            <a:picLocks noChangeAspect="1" noChangeArrowheads="1"/>
          </p:cNvPicPr>
          <p:nvPr/>
        </p:nvPicPr>
        <p:blipFill>
          <a:blip r:embed="rId2">
            <a:extLst>
              <a:ext uri="{28A0092B-C50C-407E-A947-70E740481C1C}">
                <a14:useLocalDpi xmlns:a14="http://schemas.microsoft.com/office/drawing/2010/main" val="0"/>
              </a:ext>
            </a:extLst>
          </a:blip>
          <a:srcRect b="33784"/>
          <a:stretch>
            <a:fillRect/>
          </a:stretch>
        </p:blipFill>
        <p:spPr bwMode="auto">
          <a:xfrm>
            <a:off x="919163" y="3509963"/>
            <a:ext cx="6335712"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827088" y="5661025"/>
            <a:ext cx="2305050"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27088" y="1341438"/>
            <a:ext cx="8137525" cy="187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684463" algn="l"/>
                <a:tab pos="5205413" algn="l"/>
              </a:tabLst>
              <a:defRPr sz="2400">
                <a:solidFill>
                  <a:schemeClr val="tx1"/>
                </a:solidFill>
                <a:latin typeface="Helvetica" pitchFamily="2" charset="0"/>
              </a:defRPr>
            </a:lvl1pPr>
            <a:lvl2pPr marL="742950" indent="-285750" eaLnBrk="0" hangingPunct="0">
              <a:tabLst>
                <a:tab pos="2684463" algn="l"/>
                <a:tab pos="5205413" algn="l"/>
              </a:tabLst>
              <a:defRPr sz="2400">
                <a:solidFill>
                  <a:schemeClr val="tx1"/>
                </a:solidFill>
                <a:latin typeface="Helvetica" pitchFamily="2" charset="0"/>
              </a:defRPr>
            </a:lvl2pPr>
            <a:lvl3pPr marL="1143000" indent="-228600" eaLnBrk="0" hangingPunct="0">
              <a:tabLst>
                <a:tab pos="2684463" algn="l"/>
                <a:tab pos="5205413" algn="l"/>
              </a:tabLst>
              <a:defRPr sz="2400">
                <a:solidFill>
                  <a:schemeClr val="tx1"/>
                </a:solidFill>
                <a:latin typeface="Helvetica" pitchFamily="2" charset="0"/>
              </a:defRPr>
            </a:lvl3pPr>
            <a:lvl4pPr marL="1600200" indent="-228600" eaLnBrk="0" hangingPunct="0">
              <a:tabLst>
                <a:tab pos="2684463" algn="l"/>
                <a:tab pos="5205413" algn="l"/>
              </a:tabLst>
              <a:defRPr sz="2400">
                <a:solidFill>
                  <a:schemeClr val="tx1"/>
                </a:solidFill>
                <a:latin typeface="Helvetica" pitchFamily="2" charset="0"/>
              </a:defRPr>
            </a:lvl4pPr>
            <a:lvl5pPr marL="2057400" indent="-228600" eaLnBrk="0" hangingPunct="0">
              <a:tabLst>
                <a:tab pos="2684463" algn="l"/>
                <a:tab pos="5205413" algn="l"/>
              </a:tabLst>
              <a:defRPr sz="2400">
                <a:solidFill>
                  <a:schemeClr val="tx1"/>
                </a:solidFill>
                <a:latin typeface="Helvetica" pitchFamily="2" charset="0"/>
              </a:defRPr>
            </a:lvl5pPr>
            <a:lvl6pPr marL="2514600" indent="-228600" eaLnBrk="0" fontAlgn="base" hangingPunct="0">
              <a:spcBef>
                <a:spcPct val="0"/>
              </a:spcBef>
              <a:spcAft>
                <a:spcPct val="0"/>
              </a:spcAft>
              <a:tabLst>
                <a:tab pos="2684463" algn="l"/>
                <a:tab pos="5205413" algn="l"/>
              </a:tabLst>
              <a:defRPr sz="2400">
                <a:solidFill>
                  <a:schemeClr val="tx1"/>
                </a:solidFill>
                <a:latin typeface="Helvetica" pitchFamily="2" charset="0"/>
              </a:defRPr>
            </a:lvl6pPr>
            <a:lvl7pPr marL="2971800" indent="-228600" eaLnBrk="0" fontAlgn="base" hangingPunct="0">
              <a:spcBef>
                <a:spcPct val="0"/>
              </a:spcBef>
              <a:spcAft>
                <a:spcPct val="0"/>
              </a:spcAft>
              <a:tabLst>
                <a:tab pos="2684463" algn="l"/>
                <a:tab pos="5205413" algn="l"/>
              </a:tabLst>
              <a:defRPr sz="2400">
                <a:solidFill>
                  <a:schemeClr val="tx1"/>
                </a:solidFill>
                <a:latin typeface="Helvetica" pitchFamily="2" charset="0"/>
              </a:defRPr>
            </a:lvl7pPr>
            <a:lvl8pPr marL="3429000" indent="-228600" eaLnBrk="0" fontAlgn="base" hangingPunct="0">
              <a:spcBef>
                <a:spcPct val="0"/>
              </a:spcBef>
              <a:spcAft>
                <a:spcPct val="0"/>
              </a:spcAft>
              <a:tabLst>
                <a:tab pos="2684463" algn="l"/>
                <a:tab pos="5205413" algn="l"/>
              </a:tabLst>
              <a:defRPr sz="2400">
                <a:solidFill>
                  <a:schemeClr val="tx1"/>
                </a:solidFill>
                <a:latin typeface="Helvetica" pitchFamily="2" charset="0"/>
              </a:defRPr>
            </a:lvl8pPr>
            <a:lvl9pPr marL="3886200" indent="-228600" eaLnBrk="0" fontAlgn="base" hangingPunct="0">
              <a:spcBef>
                <a:spcPct val="0"/>
              </a:spcBef>
              <a:spcAft>
                <a:spcPct val="0"/>
              </a:spcAft>
              <a:tabLst>
                <a:tab pos="2684463" algn="l"/>
                <a:tab pos="5205413" algn="l"/>
              </a:tabLst>
              <a:defRPr sz="2400">
                <a:solidFill>
                  <a:schemeClr val="tx1"/>
                </a:solidFill>
                <a:latin typeface="Helvetica" pitchFamily="2" charset="0"/>
              </a:defRPr>
            </a:lvl9pPr>
          </a:lstStyle>
          <a:p>
            <a:pPr eaLnBrk="1" hangingPunct="1">
              <a:defRPr/>
            </a:pPr>
            <a:r>
              <a:rPr lang="de-DE" altLang="de-DE" b="1" dirty="0" smtClean="0">
                <a:latin typeface="Calibri" pitchFamily="34" charset="0"/>
              </a:rPr>
              <a:t>Indizien 	</a:t>
            </a:r>
            <a:r>
              <a:rPr lang="de-DE" altLang="de-DE" b="1" dirty="0" smtClean="0">
                <a:solidFill>
                  <a:schemeClr val="tx1">
                    <a:lumMod val="65000"/>
                    <a:lumOff val="35000"/>
                  </a:schemeClr>
                </a:solidFill>
                <a:latin typeface="Calibri" pitchFamily="34" charset="0"/>
              </a:rPr>
              <a:t>Deutung Evolution </a:t>
            </a:r>
            <a:r>
              <a:rPr lang="de-DE" altLang="de-DE" b="1" dirty="0" smtClean="0">
                <a:latin typeface="Calibri" pitchFamily="34" charset="0"/>
              </a:rPr>
              <a:t>	</a:t>
            </a:r>
            <a:r>
              <a:rPr lang="de-DE" altLang="de-DE" b="1" dirty="0" smtClean="0">
                <a:solidFill>
                  <a:srgbClr val="7030A0"/>
                </a:solidFill>
                <a:latin typeface="Calibri" pitchFamily="34" charset="0"/>
              </a:rPr>
              <a:t>Deutung Schöpfung</a:t>
            </a:r>
          </a:p>
          <a:p>
            <a:pPr eaLnBrk="1" hangingPunct="1">
              <a:defRPr/>
            </a:pPr>
            <a:endParaRPr lang="de-DE" altLang="de-DE" sz="2000" b="1" dirty="0" smtClean="0">
              <a:latin typeface="Calibri" pitchFamily="34" charset="0"/>
            </a:endParaRPr>
          </a:p>
          <a:p>
            <a:pPr eaLnBrk="1" hangingPunct="1">
              <a:defRPr/>
            </a:pPr>
            <a:r>
              <a:rPr lang="de-DE" altLang="de-DE" sz="1800" b="1" dirty="0" smtClean="0">
                <a:latin typeface="Calibri" pitchFamily="34" charset="0"/>
              </a:rPr>
              <a:t>Ähnlichkeiten	</a:t>
            </a:r>
            <a:r>
              <a:rPr lang="de-DE" altLang="de-DE" sz="1800" b="1" dirty="0" smtClean="0">
                <a:solidFill>
                  <a:schemeClr val="tx1">
                    <a:lumMod val="65000"/>
                    <a:lumOff val="35000"/>
                  </a:schemeClr>
                </a:solidFill>
                <a:latin typeface="Calibri" pitchFamily="34" charset="0"/>
              </a:rPr>
              <a:t>aufgrund der   </a:t>
            </a:r>
            <a:r>
              <a:rPr lang="de-DE" altLang="de-DE" sz="1800" b="1" dirty="0" smtClean="0">
                <a:latin typeface="Calibri" pitchFamily="34" charset="0"/>
              </a:rPr>
              <a:t>	</a:t>
            </a:r>
            <a:r>
              <a:rPr lang="de-DE" altLang="de-DE" sz="1800" b="1" dirty="0" smtClean="0">
                <a:solidFill>
                  <a:srgbClr val="7030A0"/>
                </a:solidFill>
                <a:latin typeface="Calibri" pitchFamily="34" charset="0"/>
              </a:rPr>
              <a:t>aufgrund derselben</a:t>
            </a:r>
          </a:p>
          <a:p>
            <a:pPr eaLnBrk="1" hangingPunct="1">
              <a:defRPr/>
            </a:pPr>
            <a:r>
              <a:rPr lang="de-DE" altLang="de-DE" sz="1800" b="1" dirty="0" smtClean="0">
                <a:latin typeface="Calibri" pitchFamily="34" charset="0"/>
              </a:rPr>
              <a:t>	</a:t>
            </a:r>
            <a:r>
              <a:rPr lang="de-DE" altLang="de-DE" sz="1800" b="1" dirty="0" smtClean="0">
                <a:solidFill>
                  <a:schemeClr val="tx1">
                    <a:lumMod val="65000"/>
                    <a:lumOff val="35000"/>
                  </a:schemeClr>
                </a:solidFill>
                <a:latin typeface="Calibri" pitchFamily="34" charset="0"/>
              </a:rPr>
              <a:t>Abstammung von</a:t>
            </a:r>
            <a:r>
              <a:rPr lang="de-DE" altLang="de-DE" sz="1800" b="1" dirty="0" smtClean="0">
                <a:latin typeface="Calibri" pitchFamily="34" charset="0"/>
              </a:rPr>
              <a:t>	</a:t>
            </a:r>
            <a:r>
              <a:rPr lang="de-DE" altLang="de-DE" sz="1800" b="1" u="sng" dirty="0" smtClean="0">
                <a:solidFill>
                  <a:srgbClr val="7030A0"/>
                </a:solidFill>
                <a:latin typeface="Calibri" pitchFamily="34" charset="0"/>
              </a:rPr>
              <a:t>Schöpfungsideen</a:t>
            </a:r>
            <a:r>
              <a:rPr lang="de-DE" altLang="de-DE" sz="1800" b="1" dirty="0" smtClean="0">
                <a:solidFill>
                  <a:srgbClr val="7030A0"/>
                </a:solidFill>
                <a:latin typeface="Calibri" pitchFamily="34" charset="0"/>
              </a:rPr>
              <a:t> und</a:t>
            </a:r>
            <a:br>
              <a:rPr lang="de-DE" altLang="de-DE" sz="1800" b="1" dirty="0" smtClean="0">
                <a:solidFill>
                  <a:srgbClr val="7030A0"/>
                </a:solidFill>
                <a:latin typeface="Calibri" pitchFamily="34" charset="0"/>
              </a:rPr>
            </a:br>
            <a:r>
              <a:rPr lang="de-DE" altLang="de-DE" sz="1800" b="1" dirty="0" smtClean="0">
                <a:solidFill>
                  <a:srgbClr val="7030A0"/>
                </a:solidFill>
                <a:latin typeface="Calibri" pitchFamily="34" charset="0"/>
              </a:rPr>
              <a:t>	</a:t>
            </a:r>
            <a:r>
              <a:rPr lang="de-DE" altLang="de-DE" sz="1800" b="1" dirty="0" smtClean="0">
                <a:solidFill>
                  <a:schemeClr val="tx1">
                    <a:lumMod val="65000"/>
                    <a:lumOff val="35000"/>
                  </a:schemeClr>
                </a:solidFill>
                <a:latin typeface="Calibri" pitchFamily="34" charset="0"/>
              </a:rPr>
              <a:t>einem gemeinsamen	</a:t>
            </a:r>
            <a:r>
              <a:rPr lang="de-DE" altLang="de-DE" sz="1800" b="1" dirty="0" smtClean="0">
                <a:solidFill>
                  <a:srgbClr val="7030A0"/>
                </a:solidFill>
                <a:latin typeface="Calibri" pitchFamily="34" charset="0"/>
              </a:rPr>
              <a:t>teilweise </a:t>
            </a:r>
            <a:r>
              <a:rPr lang="de-DE" altLang="de-DE" sz="1800" b="1" u="sng" dirty="0" smtClean="0">
                <a:solidFill>
                  <a:srgbClr val="7030A0"/>
                </a:solidFill>
                <a:latin typeface="Calibri" pitchFamily="34" charset="0"/>
              </a:rPr>
              <a:t>ähnlichen</a:t>
            </a:r>
            <a:endParaRPr lang="de-DE" altLang="de-DE" sz="1800" b="1" u="sng" dirty="0" smtClean="0">
              <a:solidFill>
                <a:schemeClr val="tx1">
                  <a:lumMod val="65000"/>
                  <a:lumOff val="35000"/>
                </a:schemeClr>
              </a:solidFill>
              <a:latin typeface="Calibri" pitchFamily="34" charset="0"/>
            </a:endParaRPr>
          </a:p>
          <a:p>
            <a:pPr eaLnBrk="1" hangingPunct="1">
              <a:defRPr/>
            </a:pPr>
            <a:r>
              <a:rPr lang="de-DE" altLang="de-DE" sz="1800" b="1" dirty="0">
                <a:solidFill>
                  <a:schemeClr val="tx1">
                    <a:lumMod val="65000"/>
                    <a:lumOff val="35000"/>
                  </a:schemeClr>
                </a:solidFill>
                <a:latin typeface="Calibri" pitchFamily="34" charset="0"/>
              </a:rPr>
              <a:t>	</a:t>
            </a:r>
            <a:r>
              <a:rPr lang="de-DE" altLang="de-DE" sz="1800" b="1" dirty="0" smtClean="0">
                <a:solidFill>
                  <a:schemeClr val="tx1">
                    <a:lumMod val="65000"/>
                    <a:lumOff val="35000"/>
                  </a:schemeClr>
                </a:solidFill>
                <a:latin typeface="Calibri" pitchFamily="34" charset="0"/>
              </a:rPr>
              <a:t>Vorfahren	</a:t>
            </a:r>
            <a:r>
              <a:rPr lang="de-DE" altLang="de-DE" sz="1800" b="1" u="sng" dirty="0" smtClean="0">
                <a:solidFill>
                  <a:srgbClr val="7030A0"/>
                </a:solidFill>
                <a:latin typeface="Calibri" pitchFamily="34" charset="0"/>
              </a:rPr>
              <a:t>Funktionen</a:t>
            </a:r>
          </a:p>
        </p:txBody>
      </p:sp>
      <p:sp>
        <p:nvSpPr>
          <p:cNvPr id="3" name="Textfeld 8"/>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pic>
        <p:nvPicPr>
          <p:cNvPr id="6" name="Picture 2" descr="Skelett-Mensch(fotolia)"/>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568" y="2280444"/>
            <a:ext cx="2832599" cy="421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Skelett-Schimpanse_Fotolia_2585166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1887" y="3933056"/>
            <a:ext cx="2566821" cy="256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52275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619250" y="1268413"/>
            <a:ext cx="6481763" cy="267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solidFill>
                  <a:srgbClr val="0033CC"/>
                </a:solidFill>
                <a:latin typeface="Calibri" pitchFamily="34" charset="0"/>
                <a:cs typeface="DejaVu Sans" pitchFamily="34" charset="0"/>
              </a:rPr>
              <a:t>Evolution</a:t>
            </a:r>
            <a:r>
              <a:rPr lang="de-DE" altLang="de-DE">
                <a:latin typeface="Calibri" pitchFamily="34" charset="0"/>
                <a:cs typeface="DejaVu Sans" pitchFamily="34" charset="0"/>
              </a:rPr>
              <a:t>			</a:t>
            </a:r>
            <a:r>
              <a:rPr lang="de-DE" altLang="de-DE" b="1">
                <a:latin typeface="Calibri" pitchFamily="34" charset="0"/>
                <a:cs typeface="DejaVu Sans" pitchFamily="34" charset="0"/>
              </a:rPr>
              <a:t>  </a:t>
            </a:r>
            <a:r>
              <a:rPr lang="de-DE" altLang="de-DE" b="1">
                <a:solidFill>
                  <a:srgbClr val="0033CC"/>
                </a:solidFill>
                <a:latin typeface="Calibri" pitchFamily="34" charset="0"/>
                <a:cs typeface="DejaVu Sans" pitchFamily="34" charset="0"/>
              </a:rPr>
              <a:t>    Schöpfung</a:t>
            </a:r>
          </a:p>
          <a:p>
            <a:pPr eaLnBrk="1" hangingPunct="1"/>
            <a:endParaRPr lang="de-DE" altLang="de-DE" b="1">
              <a:solidFill>
                <a:srgbClr val="0033CC"/>
              </a:solidFill>
              <a:latin typeface="Calibri" pitchFamily="34" charset="0"/>
              <a:cs typeface="DejaVu Sans" pitchFamily="34" charset="0"/>
            </a:endParaRPr>
          </a:p>
          <a:p>
            <a:pPr eaLnBrk="1" hangingPunct="1"/>
            <a:endParaRPr lang="de-DE" altLang="de-DE">
              <a:solidFill>
                <a:srgbClr val="0033CC"/>
              </a:solidFill>
              <a:latin typeface="Calibri" pitchFamily="34" charset="0"/>
              <a:cs typeface="DejaVu Sans" pitchFamily="34" charset="0"/>
            </a:endParaRPr>
          </a:p>
          <a:p>
            <a:pPr eaLnBrk="1" hangingPunct="1"/>
            <a:endParaRPr lang="de-DE" altLang="de-DE">
              <a:latin typeface="Calibri" pitchFamily="34" charset="0"/>
              <a:cs typeface="DejaVu Sans" pitchFamily="34" charset="0"/>
            </a:endParaRPr>
          </a:p>
          <a:p>
            <a:pPr eaLnBrk="1" hangingPunct="1"/>
            <a:endParaRPr lang="de-DE" altLang="de-DE">
              <a:latin typeface="Calibri" pitchFamily="34" charset="0"/>
              <a:cs typeface="DejaVu Sans" pitchFamily="34" charset="0"/>
            </a:endParaRPr>
          </a:p>
          <a:p>
            <a:pPr eaLnBrk="1" hangingPunct="1"/>
            <a:endParaRPr lang="de-DE" altLang="de-DE">
              <a:latin typeface="Calibri" pitchFamily="34" charset="0"/>
              <a:cs typeface="DejaVu Sans" pitchFamily="34" charset="0"/>
            </a:endParaRPr>
          </a:p>
          <a:p>
            <a:pPr eaLnBrk="1" hangingPunct="1"/>
            <a:r>
              <a:rPr lang="de-DE" altLang="de-DE" b="1">
                <a:latin typeface="Calibri" pitchFamily="34" charset="0"/>
                <a:cs typeface="DejaVu Sans" pitchFamily="34" charset="0"/>
              </a:rPr>
              <a:t>	       Ähnlichkeiten heutiger Arten</a:t>
            </a:r>
          </a:p>
        </p:txBody>
      </p:sp>
      <p:sp>
        <p:nvSpPr>
          <p:cNvPr id="3" name="Line 4"/>
          <p:cNvSpPr>
            <a:spLocks noChangeShapeType="1"/>
          </p:cNvSpPr>
          <p:nvPr/>
        </p:nvSpPr>
        <p:spPr bwMode="auto">
          <a:xfrm>
            <a:off x="2411413" y="1771650"/>
            <a:ext cx="2089150" cy="1657350"/>
          </a:xfrm>
          <a:prstGeom prst="line">
            <a:avLst/>
          </a:prstGeom>
          <a:noFill/>
          <a:ln w="38100">
            <a:solidFill>
              <a:srgbClr val="003399"/>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 name="Line 5"/>
          <p:cNvSpPr>
            <a:spLocks noChangeShapeType="1"/>
          </p:cNvSpPr>
          <p:nvPr/>
        </p:nvSpPr>
        <p:spPr bwMode="auto">
          <a:xfrm flipH="1">
            <a:off x="5003800" y="2203450"/>
            <a:ext cx="1441450" cy="1223963"/>
          </a:xfrm>
          <a:prstGeom prst="line">
            <a:avLst/>
          </a:prstGeom>
          <a:noFill/>
          <a:ln w="38100">
            <a:solidFill>
              <a:srgbClr val="003399"/>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 name="Text Box 6"/>
          <p:cNvSpPr txBox="1">
            <a:spLocks noChangeArrowheads="1"/>
          </p:cNvSpPr>
          <p:nvPr/>
        </p:nvSpPr>
        <p:spPr bwMode="auto">
          <a:xfrm>
            <a:off x="536575" y="3030538"/>
            <a:ext cx="2379663" cy="8302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lgn="ctr" eaLnBrk="1" hangingPunct="1"/>
            <a:r>
              <a:rPr lang="de-DE" altLang="de-DE" b="1">
                <a:solidFill>
                  <a:srgbClr val="0033CC"/>
                </a:solidFill>
                <a:latin typeface="Calibri" pitchFamily="34" charset="0"/>
                <a:cs typeface="DejaVu Sans" pitchFamily="34" charset="0"/>
              </a:rPr>
              <a:t>DATEN, Indizien</a:t>
            </a:r>
          </a:p>
          <a:p>
            <a:pPr algn="ctr" eaLnBrk="1" hangingPunct="1"/>
            <a:r>
              <a:rPr lang="de-DE" altLang="de-DE" b="1">
                <a:solidFill>
                  <a:srgbClr val="0033CC"/>
                </a:solidFill>
                <a:latin typeface="Calibri" pitchFamily="34" charset="0"/>
                <a:cs typeface="DejaVu Sans" pitchFamily="34" charset="0"/>
              </a:rPr>
              <a:t>(Beobachtungen)</a:t>
            </a:r>
          </a:p>
        </p:txBody>
      </p:sp>
      <p:sp>
        <p:nvSpPr>
          <p:cNvPr id="6" name="Text Box 7"/>
          <p:cNvSpPr txBox="1">
            <a:spLocks noChangeArrowheads="1"/>
          </p:cNvSpPr>
          <p:nvPr/>
        </p:nvSpPr>
        <p:spPr bwMode="auto">
          <a:xfrm>
            <a:off x="3851275" y="2060575"/>
            <a:ext cx="1800225" cy="8318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lgn="ctr" eaLnBrk="1" hangingPunct="1"/>
            <a:r>
              <a:rPr lang="de-DE" altLang="de-DE" b="1">
                <a:solidFill>
                  <a:srgbClr val="0033CC"/>
                </a:solidFill>
                <a:latin typeface="Calibri" pitchFamily="34" charset="0"/>
                <a:cs typeface="DejaVu Sans" pitchFamily="34" charset="0"/>
              </a:rPr>
              <a:t>DEUTUNG</a:t>
            </a:r>
          </a:p>
          <a:p>
            <a:pPr algn="ctr" eaLnBrk="1" hangingPunct="1"/>
            <a:r>
              <a:rPr lang="de-DE" altLang="de-DE" b="1">
                <a:solidFill>
                  <a:srgbClr val="0033CC"/>
                </a:solidFill>
                <a:latin typeface="Calibri" pitchFamily="34" charset="0"/>
                <a:cs typeface="DejaVu Sans" pitchFamily="34" charset="0"/>
              </a:rPr>
              <a:t>(Bedeutung)</a:t>
            </a:r>
          </a:p>
        </p:txBody>
      </p:sp>
      <p:sp>
        <p:nvSpPr>
          <p:cNvPr id="7" name="Textfeld 6"/>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pic>
        <p:nvPicPr>
          <p:cNvPr id="8"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6150" y="4005263"/>
            <a:ext cx="2381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53963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Reinhard\Vorträge_Tagungen\Pädagogen\PädFT2021\Bilder\05-10_Klavierspieler.jpg"/>
          <p:cNvPicPr>
            <a:picLocks noChangeAspect="1" noChangeArrowheads="1"/>
          </p:cNvPicPr>
          <p:nvPr/>
        </p:nvPicPr>
        <p:blipFill>
          <a:blip r:embed="rId3">
            <a:extLst>
              <a:ext uri="{28A0092B-C50C-407E-A947-70E740481C1C}">
                <a14:useLocalDpi xmlns:a14="http://schemas.microsoft.com/office/drawing/2010/main" val="0"/>
              </a:ext>
            </a:extLst>
          </a:blip>
          <a:srcRect l="17685"/>
          <a:stretch>
            <a:fillRect/>
          </a:stretch>
        </p:blipFill>
        <p:spPr bwMode="auto">
          <a:xfrm>
            <a:off x="784225" y="1104900"/>
            <a:ext cx="4760913"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descr="D:\Reinhard\Vorträge_Tagungen\Pädagogen\PädFT2021\Bilder\05_10_Schimpansenh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5138" y="1104900"/>
            <a:ext cx="2887662"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feld 3"/>
          <p:cNvSpPr txBox="1">
            <a:spLocks noChangeArrowheads="1"/>
          </p:cNvSpPr>
          <p:nvPr/>
        </p:nvSpPr>
        <p:spPr bwMode="auto">
          <a:xfrm>
            <a:off x="784225" y="4987925"/>
            <a:ext cx="7648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spcAft>
                <a:spcPts val="900"/>
              </a:spcAft>
            </a:pPr>
            <a:r>
              <a:rPr lang="de-DE" altLang="de-DE" b="1">
                <a:latin typeface="Calibri" pitchFamily="34" charset="0"/>
                <a:cs typeface="Calibri" pitchFamily="34" charset="0"/>
              </a:rPr>
              <a:t>Nicht nur Ähnlichkeiten, sondern auch Unterschiede müssen erklärt werden.</a:t>
            </a:r>
          </a:p>
        </p:txBody>
      </p:sp>
      <p:sp>
        <p:nvSpPr>
          <p:cNvPr id="32773" name="Textfeld 4"/>
          <p:cNvSpPr txBox="1">
            <a:spLocks noChangeArrowheads="1"/>
          </p:cNvSpPr>
          <p:nvPr/>
        </p:nvSpPr>
        <p:spPr bwMode="auto">
          <a:xfrm rot="-412025">
            <a:off x="7304088" y="722313"/>
            <a:ext cx="171450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000" b="1">
                <a:latin typeface="Corbel" pitchFamily="34" charset="0"/>
              </a:rPr>
              <a:t>Unterschiede</a:t>
            </a:r>
          </a:p>
        </p:txBody>
      </p:sp>
      <p:sp>
        <p:nvSpPr>
          <p:cNvPr id="6" name="Textfeld 8"/>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27088" y="1341438"/>
            <a:ext cx="8137525"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684463" algn="l"/>
                <a:tab pos="5205413" algn="l"/>
              </a:tabLst>
              <a:defRPr sz="2400">
                <a:solidFill>
                  <a:schemeClr val="tx1"/>
                </a:solidFill>
                <a:latin typeface="Helvetica" pitchFamily="2" charset="0"/>
              </a:defRPr>
            </a:lvl1pPr>
            <a:lvl2pPr marL="742950" indent="-285750" eaLnBrk="0" hangingPunct="0">
              <a:tabLst>
                <a:tab pos="2684463" algn="l"/>
                <a:tab pos="5205413" algn="l"/>
              </a:tabLst>
              <a:defRPr sz="2400">
                <a:solidFill>
                  <a:schemeClr val="tx1"/>
                </a:solidFill>
                <a:latin typeface="Helvetica" pitchFamily="2" charset="0"/>
              </a:defRPr>
            </a:lvl2pPr>
            <a:lvl3pPr marL="1143000" indent="-228600" eaLnBrk="0" hangingPunct="0">
              <a:tabLst>
                <a:tab pos="2684463" algn="l"/>
                <a:tab pos="5205413" algn="l"/>
              </a:tabLst>
              <a:defRPr sz="2400">
                <a:solidFill>
                  <a:schemeClr val="tx1"/>
                </a:solidFill>
                <a:latin typeface="Helvetica" pitchFamily="2" charset="0"/>
              </a:defRPr>
            </a:lvl3pPr>
            <a:lvl4pPr marL="1600200" indent="-228600" eaLnBrk="0" hangingPunct="0">
              <a:tabLst>
                <a:tab pos="2684463" algn="l"/>
                <a:tab pos="5205413" algn="l"/>
              </a:tabLst>
              <a:defRPr sz="2400">
                <a:solidFill>
                  <a:schemeClr val="tx1"/>
                </a:solidFill>
                <a:latin typeface="Helvetica" pitchFamily="2" charset="0"/>
              </a:defRPr>
            </a:lvl4pPr>
            <a:lvl5pPr marL="2057400" indent="-228600" eaLnBrk="0" hangingPunct="0">
              <a:tabLst>
                <a:tab pos="2684463" algn="l"/>
                <a:tab pos="5205413" algn="l"/>
              </a:tabLst>
              <a:defRPr sz="2400">
                <a:solidFill>
                  <a:schemeClr val="tx1"/>
                </a:solidFill>
                <a:latin typeface="Helvetica" pitchFamily="2" charset="0"/>
              </a:defRPr>
            </a:lvl5pPr>
            <a:lvl6pPr marL="2514600" indent="-228600" eaLnBrk="0" fontAlgn="base" hangingPunct="0">
              <a:spcBef>
                <a:spcPct val="0"/>
              </a:spcBef>
              <a:spcAft>
                <a:spcPct val="0"/>
              </a:spcAft>
              <a:tabLst>
                <a:tab pos="2684463" algn="l"/>
                <a:tab pos="5205413" algn="l"/>
              </a:tabLst>
              <a:defRPr sz="2400">
                <a:solidFill>
                  <a:schemeClr val="tx1"/>
                </a:solidFill>
                <a:latin typeface="Helvetica" pitchFamily="2" charset="0"/>
              </a:defRPr>
            </a:lvl6pPr>
            <a:lvl7pPr marL="2971800" indent="-228600" eaLnBrk="0" fontAlgn="base" hangingPunct="0">
              <a:spcBef>
                <a:spcPct val="0"/>
              </a:spcBef>
              <a:spcAft>
                <a:spcPct val="0"/>
              </a:spcAft>
              <a:tabLst>
                <a:tab pos="2684463" algn="l"/>
                <a:tab pos="5205413" algn="l"/>
              </a:tabLst>
              <a:defRPr sz="2400">
                <a:solidFill>
                  <a:schemeClr val="tx1"/>
                </a:solidFill>
                <a:latin typeface="Helvetica" pitchFamily="2" charset="0"/>
              </a:defRPr>
            </a:lvl7pPr>
            <a:lvl8pPr marL="3429000" indent="-228600" eaLnBrk="0" fontAlgn="base" hangingPunct="0">
              <a:spcBef>
                <a:spcPct val="0"/>
              </a:spcBef>
              <a:spcAft>
                <a:spcPct val="0"/>
              </a:spcAft>
              <a:tabLst>
                <a:tab pos="2684463" algn="l"/>
                <a:tab pos="5205413" algn="l"/>
              </a:tabLst>
              <a:defRPr sz="2400">
                <a:solidFill>
                  <a:schemeClr val="tx1"/>
                </a:solidFill>
                <a:latin typeface="Helvetica" pitchFamily="2" charset="0"/>
              </a:defRPr>
            </a:lvl8pPr>
            <a:lvl9pPr marL="3886200" indent="-228600" eaLnBrk="0" fontAlgn="base" hangingPunct="0">
              <a:spcBef>
                <a:spcPct val="0"/>
              </a:spcBef>
              <a:spcAft>
                <a:spcPct val="0"/>
              </a:spcAft>
              <a:tabLst>
                <a:tab pos="2684463" algn="l"/>
                <a:tab pos="5205413" algn="l"/>
              </a:tabLst>
              <a:defRPr sz="2400">
                <a:solidFill>
                  <a:schemeClr val="tx1"/>
                </a:solidFill>
                <a:latin typeface="Helvetica" pitchFamily="2" charset="0"/>
              </a:defRPr>
            </a:lvl9pPr>
          </a:lstStyle>
          <a:p>
            <a:pPr eaLnBrk="1" hangingPunct="1">
              <a:defRPr/>
            </a:pPr>
            <a:r>
              <a:rPr lang="de-DE" altLang="de-DE" b="1" dirty="0" smtClean="0">
                <a:latin typeface="Calibri" pitchFamily="34" charset="0"/>
              </a:rPr>
              <a:t>Indizien 	</a:t>
            </a:r>
            <a:r>
              <a:rPr lang="de-DE" altLang="de-DE" b="1" dirty="0" smtClean="0">
                <a:solidFill>
                  <a:schemeClr val="tx1">
                    <a:lumMod val="65000"/>
                    <a:lumOff val="35000"/>
                  </a:schemeClr>
                </a:solidFill>
                <a:latin typeface="Calibri" pitchFamily="34" charset="0"/>
              </a:rPr>
              <a:t>Deutung Evolution </a:t>
            </a:r>
            <a:r>
              <a:rPr lang="de-DE" altLang="de-DE" b="1" dirty="0" smtClean="0">
                <a:latin typeface="Calibri" pitchFamily="34" charset="0"/>
              </a:rPr>
              <a:t>	</a:t>
            </a:r>
            <a:r>
              <a:rPr lang="de-DE" altLang="de-DE" b="1" dirty="0" smtClean="0">
                <a:solidFill>
                  <a:srgbClr val="7030A0"/>
                </a:solidFill>
                <a:latin typeface="Calibri" pitchFamily="34" charset="0"/>
              </a:rPr>
              <a:t>Deutung Schöpfung</a:t>
            </a:r>
          </a:p>
          <a:p>
            <a:pPr eaLnBrk="1" hangingPunct="1">
              <a:defRPr/>
            </a:pPr>
            <a:endParaRPr lang="de-DE" altLang="de-DE" sz="2000" b="1" dirty="0" smtClean="0">
              <a:latin typeface="Calibri" pitchFamily="34" charset="0"/>
            </a:endParaRPr>
          </a:p>
          <a:p>
            <a:pPr eaLnBrk="1" hangingPunct="1">
              <a:defRPr/>
            </a:pPr>
            <a:r>
              <a:rPr lang="de-DE" altLang="de-DE" sz="1800" b="1" u="sng" dirty="0" smtClean="0">
                <a:latin typeface="Calibri" pitchFamily="34" charset="0"/>
              </a:rPr>
              <a:t>Ähnlichkeiten und </a:t>
            </a:r>
            <a:r>
              <a:rPr lang="de-DE" altLang="de-DE" sz="1800" b="1" dirty="0" smtClean="0">
                <a:latin typeface="Calibri" pitchFamily="34" charset="0"/>
              </a:rPr>
              <a:t>	</a:t>
            </a:r>
            <a:r>
              <a:rPr lang="de-DE" altLang="de-DE" sz="1800" b="1" dirty="0" smtClean="0">
                <a:solidFill>
                  <a:schemeClr val="tx1">
                    <a:lumMod val="65000"/>
                    <a:lumOff val="35000"/>
                  </a:schemeClr>
                </a:solidFill>
                <a:latin typeface="Calibri" pitchFamily="34" charset="0"/>
              </a:rPr>
              <a:t>durch allmähliche </a:t>
            </a:r>
            <a:r>
              <a:rPr lang="de-DE" altLang="de-DE" sz="1800" b="1" dirty="0" smtClean="0">
                <a:latin typeface="Calibri" pitchFamily="34" charset="0"/>
              </a:rPr>
              <a:t>	</a:t>
            </a:r>
            <a:r>
              <a:rPr lang="de-DE" altLang="de-DE" sz="1800" b="1" dirty="0" smtClean="0">
                <a:solidFill>
                  <a:srgbClr val="7030A0"/>
                </a:solidFill>
                <a:latin typeface="Calibri" pitchFamily="34" charset="0"/>
              </a:rPr>
              <a:t>Unterschiedliche</a:t>
            </a:r>
          </a:p>
          <a:p>
            <a:pPr eaLnBrk="1" hangingPunct="1">
              <a:defRPr/>
            </a:pPr>
            <a:r>
              <a:rPr lang="de-DE" altLang="de-DE" sz="1800" b="1" u="sng" dirty="0">
                <a:latin typeface="Calibri" pitchFamily="34" charset="0"/>
              </a:rPr>
              <a:t>Unterschiede </a:t>
            </a:r>
            <a:r>
              <a:rPr lang="de-DE" altLang="de-DE" sz="1800" b="1" dirty="0" smtClean="0">
                <a:latin typeface="Calibri" pitchFamily="34" charset="0"/>
              </a:rPr>
              <a:t>	</a:t>
            </a:r>
            <a:r>
              <a:rPr lang="de-DE" altLang="de-DE" sz="1800" b="1" dirty="0" smtClean="0">
                <a:solidFill>
                  <a:schemeClr val="tx1">
                    <a:lumMod val="65000"/>
                    <a:lumOff val="35000"/>
                  </a:schemeClr>
                </a:solidFill>
                <a:latin typeface="Calibri" pitchFamily="34" charset="0"/>
              </a:rPr>
              <a:t>Änderungen aus </a:t>
            </a:r>
            <a:r>
              <a:rPr lang="de-DE" altLang="de-DE" sz="1800" b="1" dirty="0" smtClean="0">
                <a:latin typeface="Calibri" pitchFamily="34" charset="0"/>
              </a:rPr>
              <a:t>	</a:t>
            </a:r>
            <a:r>
              <a:rPr lang="de-DE" altLang="de-DE" sz="1800" b="1" dirty="0" smtClean="0">
                <a:solidFill>
                  <a:srgbClr val="7030A0"/>
                </a:solidFill>
                <a:latin typeface="Calibri" pitchFamily="34" charset="0"/>
              </a:rPr>
              <a:t>Geschöpfe, getrennt</a:t>
            </a:r>
            <a:br>
              <a:rPr lang="de-DE" altLang="de-DE" sz="1800" b="1" dirty="0" smtClean="0">
                <a:solidFill>
                  <a:srgbClr val="7030A0"/>
                </a:solidFill>
                <a:latin typeface="Calibri" pitchFamily="34" charset="0"/>
              </a:rPr>
            </a:br>
            <a:r>
              <a:rPr lang="de-DE" altLang="de-DE" sz="1800" b="1" dirty="0">
                <a:latin typeface="Calibri" pitchFamily="34" charset="0"/>
              </a:rPr>
              <a:t>Schimpanse - Mensch </a:t>
            </a:r>
            <a:r>
              <a:rPr lang="de-DE" altLang="de-DE" sz="1800" b="1" dirty="0" smtClean="0">
                <a:solidFill>
                  <a:srgbClr val="7030A0"/>
                </a:solidFill>
                <a:latin typeface="Calibri" pitchFamily="34" charset="0"/>
              </a:rPr>
              <a:t>	</a:t>
            </a:r>
            <a:r>
              <a:rPr lang="de-DE" altLang="de-DE" sz="1800" b="1" dirty="0" smtClean="0">
                <a:solidFill>
                  <a:schemeClr val="tx1">
                    <a:lumMod val="65000"/>
                    <a:lumOff val="35000"/>
                  </a:schemeClr>
                </a:solidFill>
                <a:latin typeface="Calibri" pitchFamily="34" charset="0"/>
              </a:rPr>
              <a:t>einem gemeinsamen	</a:t>
            </a:r>
            <a:r>
              <a:rPr lang="de-DE" altLang="de-DE" sz="1800" b="1" dirty="0" smtClean="0">
                <a:solidFill>
                  <a:srgbClr val="7030A0"/>
                </a:solidFill>
                <a:latin typeface="Calibri" pitchFamily="34" charset="0"/>
              </a:rPr>
              <a:t>erschaffen</a:t>
            </a:r>
            <a:endParaRPr lang="de-DE" altLang="de-DE" sz="1800" b="1" dirty="0" smtClean="0">
              <a:solidFill>
                <a:schemeClr val="tx1">
                  <a:lumMod val="65000"/>
                  <a:lumOff val="35000"/>
                </a:schemeClr>
              </a:solidFill>
              <a:latin typeface="Calibri" pitchFamily="34" charset="0"/>
            </a:endParaRPr>
          </a:p>
          <a:p>
            <a:pPr eaLnBrk="1" hangingPunct="1">
              <a:defRPr/>
            </a:pPr>
            <a:r>
              <a:rPr lang="de-DE" altLang="de-DE" sz="1800" b="1" dirty="0">
                <a:solidFill>
                  <a:schemeClr val="tx1">
                    <a:lumMod val="65000"/>
                    <a:lumOff val="35000"/>
                  </a:schemeClr>
                </a:solidFill>
                <a:latin typeface="Calibri" pitchFamily="34" charset="0"/>
              </a:rPr>
              <a:t>	</a:t>
            </a:r>
            <a:r>
              <a:rPr lang="de-DE" altLang="de-DE" sz="1800" b="1" dirty="0" smtClean="0">
                <a:solidFill>
                  <a:schemeClr val="tx1">
                    <a:lumMod val="65000"/>
                    <a:lumOff val="35000"/>
                  </a:schemeClr>
                </a:solidFill>
                <a:latin typeface="Calibri" pitchFamily="34" charset="0"/>
              </a:rPr>
              <a:t>Vorfahren entstanden	</a:t>
            </a:r>
            <a:endParaRPr lang="de-DE" altLang="de-DE" sz="1800" b="1" dirty="0" smtClean="0">
              <a:solidFill>
                <a:srgbClr val="7030A0"/>
              </a:solidFill>
              <a:latin typeface="Calibri" pitchFamily="34" charset="0"/>
            </a:endParaRPr>
          </a:p>
          <a:p>
            <a:pPr eaLnBrk="1" hangingPunct="1">
              <a:defRPr/>
            </a:pPr>
            <a:endParaRPr lang="de-DE" altLang="de-DE" sz="900" b="1" dirty="0" smtClean="0">
              <a:latin typeface="Calibri" pitchFamily="34" charset="0"/>
            </a:endParaRPr>
          </a:p>
        </p:txBody>
      </p:sp>
      <p:sp>
        <p:nvSpPr>
          <p:cNvPr id="3" name="Textfeld 8"/>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pic>
        <p:nvPicPr>
          <p:cNvPr id="33796" name="Picture 2" descr="D:\Reinhard\Vorträge_Tagungen\Pädagogen\PädFT2021\Bilder\05-10_Klavierspieler.jpg"/>
          <p:cNvPicPr>
            <a:picLocks noChangeAspect="1" noChangeArrowheads="1"/>
          </p:cNvPicPr>
          <p:nvPr/>
        </p:nvPicPr>
        <p:blipFill>
          <a:blip r:embed="rId2" cstate="print">
            <a:extLst>
              <a:ext uri="{28A0092B-C50C-407E-A947-70E740481C1C}">
                <a14:useLocalDpi xmlns:a14="http://schemas.microsoft.com/office/drawing/2010/main" val="0"/>
              </a:ext>
            </a:extLst>
          </a:blip>
          <a:srcRect l="17685"/>
          <a:stretch>
            <a:fillRect/>
          </a:stretch>
        </p:blipFill>
        <p:spPr bwMode="auto">
          <a:xfrm>
            <a:off x="3540125" y="3597275"/>
            <a:ext cx="237966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3" descr="D:\Reinhard\Vorträge_Tagungen\Pädagogen\PädFT2021\Bilder\05_10_Schimpansenh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100" y="3573463"/>
            <a:ext cx="1444625"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3597275"/>
            <a:ext cx="2011363"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619250" y="1268413"/>
            <a:ext cx="6481763" cy="30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solidFill>
                  <a:srgbClr val="0033CC"/>
                </a:solidFill>
                <a:latin typeface="Calibri" pitchFamily="34" charset="0"/>
                <a:cs typeface="DejaVu Sans" pitchFamily="34" charset="0"/>
              </a:rPr>
              <a:t>Evolution</a:t>
            </a:r>
            <a:r>
              <a:rPr lang="de-DE" altLang="de-DE">
                <a:latin typeface="Calibri" pitchFamily="34" charset="0"/>
                <a:cs typeface="DejaVu Sans" pitchFamily="34" charset="0"/>
              </a:rPr>
              <a:t>			</a:t>
            </a:r>
            <a:r>
              <a:rPr lang="de-DE" altLang="de-DE" b="1">
                <a:latin typeface="Calibri" pitchFamily="34" charset="0"/>
                <a:cs typeface="DejaVu Sans" pitchFamily="34" charset="0"/>
              </a:rPr>
              <a:t>  </a:t>
            </a:r>
            <a:r>
              <a:rPr lang="de-DE" altLang="de-DE" b="1">
                <a:solidFill>
                  <a:srgbClr val="0033CC"/>
                </a:solidFill>
                <a:latin typeface="Calibri" pitchFamily="34" charset="0"/>
                <a:cs typeface="DejaVu Sans" pitchFamily="34" charset="0"/>
              </a:rPr>
              <a:t>    Schöpfung</a:t>
            </a:r>
          </a:p>
          <a:p>
            <a:pPr eaLnBrk="1" hangingPunct="1"/>
            <a:endParaRPr lang="de-DE" altLang="de-DE" b="1">
              <a:solidFill>
                <a:srgbClr val="0033CC"/>
              </a:solidFill>
              <a:latin typeface="Calibri" pitchFamily="34" charset="0"/>
              <a:cs typeface="DejaVu Sans" pitchFamily="34" charset="0"/>
            </a:endParaRPr>
          </a:p>
          <a:p>
            <a:pPr eaLnBrk="1" hangingPunct="1"/>
            <a:endParaRPr lang="de-DE" altLang="de-DE">
              <a:solidFill>
                <a:srgbClr val="0033CC"/>
              </a:solidFill>
              <a:latin typeface="Calibri" pitchFamily="34" charset="0"/>
              <a:cs typeface="DejaVu Sans" pitchFamily="34" charset="0"/>
            </a:endParaRPr>
          </a:p>
          <a:p>
            <a:pPr eaLnBrk="1" hangingPunct="1"/>
            <a:endParaRPr lang="de-DE" altLang="de-DE">
              <a:latin typeface="Calibri" pitchFamily="34" charset="0"/>
              <a:cs typeface="DejaVu Sans" pitchFamily="34" charset="0"/>
            </a:endParaRPr>
          </a:p>
          <a:p>
            <a:pPr eaLnBrk="1" hangingPunct="1"/>
            <a:endParaRPr lang="de-DE" altLang="de-DE">
              <a:latin typeface="Calibri" pitchFamily="34" charset="0"/>
              <a:cs typeface="DejaVu Sans" pitchFamily="34" charset="0"/>
            </a:endParaRPr>
          </a:p>
          <a:p>
            <a:pPr eaLnBrk="1" hangingPunct="1"/>
            <a:endParaRPr lang="de-DE" altLang="de-DE">
              <a:latin typeface="Calibri" pitchFamily="34" charset="0"/>
              <a:cs typeface="DejaVu Sans" pitchFamily="34" charset="0"/>
            </a:endParaRPr>
          </a:p>
          <a:p>
            <a:pPr eaLnBrk="1" hangingPunct="1"/>
            <a:r>
              <a:rPr lang="de-DE" altLang="de-DE" b="1">
                <a:latin typeface="Calibri" pitchFamily="34" charset="0"/>
                <a:cs typeface="DejaVu Sans" pitchFamily="34" charset="0"/>
              </a:rPr>
              <a:t>	       Ähnlichkeiten heutiger Arten</a:t>
            </a:r>
          </a:p>
          <a:p>
            <a:pPr eaLnBrk="1" hangingPunct="1"/>
            <a:r>
              <a:rPr lang="de-DE" altLang="de-DE" b="1" u="sng">
                <a:latin typeface="Calibri" pitchFamily="34" charset="0"/>
                <a:cs typeface="DejaVu Sans" pitchFamily="34" charset="0"/>
              </a:rPr>
              <a:t>	</a:t>
            </a:r>
            <a:r>
              <a:rPr lang="de-DE" altLang="de-DE" b="1">
                <a:latin typeface="Calibri" pitchFamily="34" charset="0"/>
                <a:cs typeface="DejaVu Sans" pitchFamily="34" charset="0"/>
              </a:rPr>
              <a:t>	</a:t>
            </a:r>
            <a:r>
              <a:rPr lang="de-DE" altLang="de-DE" b="1" u="sng">
                <a:latin typeface="Calibri" pitchFamily="34" charset="0"/>
                <a:cs typeface="DejaVu Sans" pitchFamily="34" charset="0"/>
              </a:rPr>
              <a:t>und Unterschiede</a:t>
            </a:r>
            <a:endParaRPr lang="de-DE" altLang="de-DE" sz="2000" u="sng">
              <a:latin typeface="Calibri" pitchFamily="34" charset="0"/>
              <a:cs typeface="DejaVu Sans" pitchFamily="34" charset="0"/>
            </a:endParaRPr>
          </a:p>
        </p:txBody>
      </p:sp>
      <p:sp>
        <p:nvSpPr>
          <p:cNvPr id="35843" name="Line 4"/>
          <p:cNvSpPr>
            <a:spLocks noChangeShapeType="1"/>
          </p:cNvSpPr>
          <p:nvPr/>
        </p:nvSpPr>
        <p:spPr bwMode="auto">
          <a:xfrm>
            <a:off x="2411413" y="1771650"/>
            <a:ext cx="2089150" cy="1657350"/>
          </a:xfrm>
          <a:prstGeom prst="line">
            <a:avLst/>
          </a:prstGeom>
          <a:noFill/>
          <a:ln w="38100">
            <a:solidFill>
              <a:srgbClr val="003399"/>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5844" name="Line 5"/>
          <p:cNvSpPr>
            <a:spLocks noChangeShapeType="1"/>
          </p:cNvSpPr>
          <p:nvPr/>
        </p:nvSpPr>
        <p:spPr bwMode="auto">
          <a:xfrm flipH="1">
            <a:off x="5003800" y="2203450"/>
            <a:ext cx="1441450" cy="1223963"/>
          </a:xfrm>
          <a:prstGeom prst="line">
            <a:avLst/>
          </a:prstGeom>
          <a:noFill/>
          <a:ln w="38100">
            <a:solidFill>
              <a:srgbClr val="003399"/>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5845" name="Text Box 6"/>
          <p:cNvSpPr txBox="1">
            <a:spLocks noChangeArrowheads="1"/>
          </p:cNvSpPr>
          <p:nvPr/>
        </p:nvSpPr>
        <p:spPr bwMode="auto">
          <a:xfrm>
            <a:off x="536575" y="3462338"/>
            <a:ext cx="2379663" cy="8302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lgn="ctr" eaLnBrk="1" hangingPunct="1"/>
            <a:r>
              <a:rPr lang="de-DE" altLang="de-DE" b="1">
                <a:solidFill>
                  <a:srgbClr val="0033CC"/>
                </a:solidFill>
                <a:latin typeface="Calibri" pitchFamily="34" charset="0"/>
                <a:cs typeface="DejaVu Sans" pitchFamily="34" charset="0"/>
              </a:rPr>
              <a:t>DATEN, Indizien</a:t>
            </a:r>
          </a:p>
          <a:p>
            <a:pPr algn="ctr" eaLnBrk="1" hangingPunct="1"/>
            <a:r>
              <a:rPr lang="de-DE" altLang="de-DE" b="1">
                <a:solidFill>
                  <a:srgbClr val="0033CC"/>
                </a:solidFill>
                <a:latin typeface="Calibri" pitchFamily="34" charset="0"/>
                <a:cs typeface="DejaVu Sans" pitchFamily="34" charset="0"/>
              </a:rPr>
              <a:t>(Beobachtungen)</a:t>
            </a:r>
          </a:p>
        </p:txBody>
      </p:sp>
      <p:sp>
        <p:nvSpPr>
          <p:cNvPr id="35846" name="Text Box 7"/>
          <p:cNvSpPr txBox="1">
            <a:spLocks noChangeArrowheads="1"/>
          </p:cNvSpPr>
          <p:nvPr/>
        </p:nvSpPr>
        <p:spPr bwMode="auto">
          <a:xfrm>
            <a:off x="3851275" y="2060575"/>
            <a:ext cx="1800225" cy="8318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lgn="ctr" eaLnBrk="1" hangingPunct="1"/>
            <a:r>
              <a:rPr lang="de-DE" altLang="de-DE" b="1">
                <a:solidFill>
                  <a:srgbClr val="0033CC"/>
                </a:solidFill>
                <a:latin typeface="Calibri" pitchFamily="34" charset="0"/>
                <a:cs typeface="DejaVu Sans" pitchFamily="34" charset="0"/>
              </a:rPr>
              <a:t>DEUTUNG</a:t>
            </a:r>
          </a:p>
          <a:p>
            <a:pPr algn="ctr" eaLnBrk="1" hangingPunct="1"/>
            <a:r>
              <a:rPr lang="de-DE" altLang="de-DE" b="1">
                <a:solidFill>
                  <a:srgbClr val="0033CC"/>
                </a:solidFill>
                <a:latin typeface="Calibri" pitchFamily="34" charset="0"/>
                <a:cs typeface="DejaVu Sans" pitchFamily="34" charset="0"/>
              </a:rPr>
              <a:t>(Bedeutung)</a:t>
            </a:r>
          </a:p>
        </p:txBody>
      </p:sp>
      <p:sp>
        <p:nvSpPr>
          <p:cNvPr id="8" name="Textfeld 7"/>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pic>
        <p:nvPicPr>
          <p:cNvPr id="35848" name="Picture 2" descr="D:\Reinhard\Vorträge_Tagungen\Pädagogen\PädFT2021\Bilder\05-10_Klavierspieler.jpg"/>
          <p:cNvPicPr>
            <a:picLocks noChangeAspect="1" noChangeArrowheads="1"/>
          </p:cNvPicPr>
          <p:nvPr/>
        </p:nvPicPr>
        <p:blipFill>
          <a:blip r:embed="rId3" cstate="print">
            <a:extLst>
              <a:ext uri="{28A0092B-C50C-407E-A947-70E740481C1C}">
                <a14:useLocalDpi xmlns:a14="http://schemas.microsoft.com/office/drawing/2010/main" val="0"/>
              </a:ext>
            </a:extLst>
          </a:blip>
          <a:srcRect l="17685"/>
          <a:stretch>
            <a:fillRect/>
          </a:stretch>
        </p:blipFill>
        <p:spPr bwMode="auto">
          <a:xfrm>
            <a:off x="2752725" y="4456113"/>
            <a:ext cx="2379663"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3" descr="D:\Reinhard\Vorträge_Tagungen\Pädagogen\PädFT2021\Bilder\05_10_Schimpansenh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963" y="4432300"/>
            <a:ext cx="1444625"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feld 1"/>
          <p:cNvSpPr txBox="1">
            <a:spLocks noChangeArrowheads="1"/>
          </p:cNvSpPr>
          <p:nvPr/>
        </p:nvSpPr>
        <p:spPr bwMode="auto">
          <a:xfrm>
            <a:off x="900113" y="1484313"/>
            <a:ext cx="741045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800" b="1" dirty="0">
                <a:solidFill>
                  <a:srgbClr val="0033CC"/>
                </a:solidFill>
                <a:latin typeface="Calibri" pitchFamily="34" charset="0"/>
              </a:rPr>
              <a:t>Vergleich Puzzle </a:t>
            </a:r>
          </a:p>
          <a:p>
            <a:pPr eaLnBrk="1" hangingPunct="1"/>
            <a:endParaRPr lang="de-DE" altLang="de-DE" sz="1100" b="1" dirty="0">
              <a:latin typeface="Calibri" pitchFamily="34" charset="0"/>
            </a:endParaRPr>
          </a:p>
          <a:p>
            <a:pPr eaLnBrk="1" hangingPunct="1"/>
            <a:r>
              <a:rPr lang="de-DE" altLang="de-DE" sz="2800" b="1" dirty="0">
                <a:latin typeface="Calibri" pitchFamily="34" charset="0"/>
              </a:rPr>
              <a:t>Wenige Puzzleteile vorhanden. Wie sieht das ganze Bild aus?</a:t>
            </a:r>
          </a:p>
        </p:txBody>
      </p:sp>
      <p:sp>
        <p:nvSpPr>
          <p:cNvPr id="6" name="Textfeld 8"/>
          <p:cNvSpPr txBox="1">
            <a:spLocks noChangeArrowheads="1"/>
          </p:cNvSpPr>
          <p:nvPr/>
        </p:nvSpPr>
        <p:spPr bwMode="auto">
          <a:xfrm>
            <a:off x="900113" y="18891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Daten und Deutungen </a:t>
            </a:r>
          </a:p>
        </p:txBody>
      </p:sp>
      <p:pic>
        <p:nvPicPr>
          <p:cNvPr id="1027" name="Picture 3" descr="C:\Users\Reinhard\Desktop\Für Kids und Teens\Bilder\puzzle-pieces-592779_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140968"/>
            <a:ext cx="4536504" cy="3403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Graslilie"/>
          <p:cNvPicPr>
            <a:picLocks noChangeAspect="1" noChangeArrowheads="1"/>
          </p:cNvPicPr>
          <p:nvPr/>
        </p:nvPicPr>
        <p:blipFill>
          <a:blip r:embed="rId3">
            <a:extLst>
              <a:ext uri="{28A0092B-C50C-407E-A947-70E740481C1C}">
                <a14:useLocalDpi xmlns:a14="http://schemas.microsoft.com/office/drawing/2010/main" val="0"/>
              </a:ext>
            </a:extLst>
          </a:blip>
          <a:srcRect l="8310" b="831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4"/>
          <p:cNvSpPr txBox="1">
            <a:spLocks noChangeArrowheads="1"/>
          </p:cNvSpPr>
          <p:nvPr/>
        </p:nvSpPr>
        <p:spPr bwMode="auto">
          <a:xfrm>
            <a:off x="5614988" y="549275"/>
            <a:ext cx="3529012" cy="5786438"/>
          </a:xfrm>
          <a:prstGeom prst="rect">
            <a:avLst/>
          </a:prstGeom>
          <a:solidFill>
            <a:srgbClr val="00B050">
              <a:alpha val="61960"/>
            </a:srgbClr>
          </a:solidFill>
          <a:ln w="9525">
            <a:solidFill>
              <a:srgbClr val="00B050">
                <a:alpha val="27058"/>
              </a:srgbClr>
            </a:solidFill>
            <a:miter lim="800000"/>
            <a:headEnd/>
            <a:tailEnd/>
          </a:ln>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200" b="1" dirty="0">
                <a:solidFill>
                  <a:schemeClr val="bg1"/>
                </a:solidFill>
                <a:latin typeface="Calibri" pitchFamily="34" charset="0"/>
                <a:cs typeface="Calibri" pitchFamily="34" charset="0"/>
              </a:rPr>
              <a:t>„Schaut die Lilien auf dem Felde an, wie sie wachsen: sie arbeiten nicht, auch spinnen sie nicht. Ich sage euch, dass auch Salomo in seiner Pracht </a:t>
            </a:r>
            <a:r>
              <a:rPr lang="de-DE" altLang="de-DE" sz="2200" b="1" u="sng" dirty="0">
                <a:solidFill>
                  <a:schemeClr val="bg1"/>
                </a:solidFill>
                <a:latin typeface="Calibri" pitchFamily="34" charset="0"/>
                <a:cs typeface="Calibri" pitchFamily="34" charset="0"/>
              </a:rPr>
              <a:t>nicht gekleidet gewesen ist wie eine von ihnen</a:t>
            </a:r>
            <a:r>
              <a:rPr lang="de-DE" altLang="de-DE" sz="2200" b="1" dirty="0">
                <a:solidFill>
                  <a:schemeClr val="bg1"/>
                </a:solidFill>
                <a:latin typeface="Calibri" pitchFamily="34" charset="0"/>
                <a:cs typeface="Calibri" pitchFamily="34" charset="0"/>
              </a:rPr>
              <a:t>.</a:t>
            </a:r>
          </a:p>
          <a:p>
            <a:pPr eaLnBrk="1" hangingPunct="1"/>
            <a:r>
              <a:rPr lang="de-DE" altLang="de-DE" sz="2200" b="1" dirty="0">
                <a:solidFill>
                  <a:schemeClr val="bg1"/>
                </a:solidFill>
                <a:latin typeface="Calibri" pitchFamily="34" charset="0"/>
                <a:cs typeface="Calibri" pitchFamily="34" charset="0"/>
              </a:rPr>
              <a:t>Wenn nun Gott das Gras auf dem Felde so kleidet, das doch heute steht und morgen in den Ofen geworfen wird: sollte er das nicht </a:t>
            </a:r>
            <a:r>
              <a:rPr lang="de-DE" altLang="de-DE" sz="2200" b="1" u="sng" dirty="0">
                <a:solidFill>
                  <a:srgbClr val="FFFF99"/>
                </a:solidFill>
                <a:latin typeface="Calibri" pitchFamily="34" charset="0"/>
                <a:cs typeface="Calibri" pitchFamily="34" charset="0"/>
              </a:rPr>
              <a:t>viel mehr </a:t>
            </a:r>
            <a:r>
              <a:rPr lang="de-DE" altLang="de-DE" sz="2200" b="1" u="sng" dirty="0">
                <a:solidFill>
                  <a:schemeClr val="bg1"/>
                </a:solidFill>
                <a:latin typeface="Calibri" pitchFamily="34" charset="0"/>
                <a:cs typeface="Calibri" pitchFamily="34" charset="0"/>
              </a:rPr>
              <a:t>tun </a:t>
            </a:r>
            <a:r>
              <a:rPr lang="de-DE" altLang="de-DE" sz="2200" b="1" u="sng" dirty="0">
                <a:solidFill>
                  <a:srgbClr val="FFFF99"/>
                </a:solidFill>
                <a:latin typeface="Calibri" pitchFamily="34" charset="0"/>
                <a:cs typeface="Calibri" pitchFamily="34" charset="0"/>
              </a:rPr>
              <a:t>für euch</a:t>
            </a:r>
            <a:r>
              <a:rPr lang="de-DE" altLang="de-DE" sz="2200" b="1" dirty="0">
                <a:solidFill>
                  <a:schemeClr val="bg1"/>
                </a:solidFill>
                <a:latin typeface="Calibri" pitchFamily="34" charset="0"/>
                <a:cs typeface="Calibri" pitchFamily="34" charset="0"/>
              </a:rPr>
              <a:t>, ihr Kleingläubigen?“</a:t>
            </a:r>
          </a:p>
          <a:p>
            <a:pPr eaLnBrk="1" hangingPunct="1"/>
            <a:endParaRPr lang="de-DE" altLang="de-DE" sz="2200" b="1" dirty="0">
              <a:solidFill>
                <a:schemeClr val="bg1"/>
              </a:solidFill>
              <a:latin typeface="Calibri" pitchFamily="34" charset="0"/>
              <a:cs typeface="Calibri" pitchFamily="34" charset="0"/>
            </a:endParaRPr>
          </a:p>
          <a:p>
            <a:pPr eaLnBrk="1" hangingPunct="1"/>
            <a:r>
              <a:rPr lang="de-DE" altLang="de-DE" sz="1800" dirty="0" err="1">
                <a:solidFill>
                  <a:schemeClr val="bg1"/>
                </a:solidFill>
                <a:latin typeface="Calibri" pitchFamily="34" charset="0"/>
                <a:cs typeface="Calibri" pitchFamily="34" charset="0"/>
              </a:rPr>
              <a:t>Matth</a:t>
            </a:r>
            <a:r>
              <a:rPr lang="de-DE" altLang="de-DE" sz="1800" dirty="0">
                <a:solidFill>
                  <a:schemeClr val="bg1"/>
                </a:solidFill>
                <a:latin typeface="Calibri" pitchFamily="34" charset="0"/>
                <a:cs typeface="Calibri" pitchFamily="34" charset="0"/>
              </a:rPr>
              <a:t>. 6,28b-30</a:t>
            </a:r>
          </a:p>
        </p:txBody>
      </p:sp>
      <p:sp>
        <p:nvSpPr>
          <p:cNvPr id="6148" name="Textfeld 1"/>
          <p:cNvSpPr txBox="1">
            <a:spLocks noChangeArrowheads="1"/>
          </p:cNvSpPr>
          <p:nvPr/>
        </p:nvSpPr>
        <p:spPr bwMode="auto">
          <a:xfrm>
            <a:off x="468313" y="5445125"/>
            <a:ext cx="1800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dirty="0">
                <a:solidFill>
                  <a:schemeClr val="bg1"/>
                </a:solidFill>
                <a:latin typeface="Calibri" panose="020F0502020204030204" pitchFamily="34" charset="0"/>
                <a:cs typeface="Calibri" panose="020F0502020204030204" pitchFamily="34" charset="0"/>
              </a:rPr>
              <a:t>Graslilie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87624" y="1484784"/>
            <a:ext cx="6696744" cy="1692771"/>
          </a:xfrm>
          <a:prstGeom prst="rect">
            <a:avLst/>
          </a:prstGeom>
          <a:noFill/>
        </p:spPr>
        <p:txBody>
          <a:bodyPr wrap="square" rtlCol="0">
            <a:spAutoFit/>
          </a:bodyPr>
          <a:lstStyle/>
          <a:p>
            <a:pPr algn="ctr"/>
            <a:r>
              <a:rPr lang="de-DE" sz="6000" b="1" dirty="0" smtClean="0">
                <a:solidFill>
                  <a:srgbClr val="0033CC"/>
                </a:solidFill>
                <a:latin typeface="Calibri" panose="020F0502020204030204" pitchFamily="34" charset="0"/>
                <a:cs typeface="Calibri" panose="020F0502020204030204" pitchFamily="34" charset="0"/>
              </a:rPr>
              <a:t>Teil 3</a:t>
            </a:r>
          </a:p>
          <a:p>
            <a:pPr algn="ctr"/>
            <a:r>
              <a:rPr lang="de-DE" sz="4400" b="1" dirty="0">
                <a:latin typeface="Calibri" panose="020F0502020204030204" pitchFamily="34" charset="0"/>
                <a:cs typeface="Calibri" panose="020F0502020204030204" pitchFamily="34" charset="0"/>
              </a:rPr>
              <a:t>Indizien für einen Schöpfer</a:t>
            </a:r>
          </a:p>
        </p:txBody>
      </p:sp>
    </p:spTree>
    <p:extLst>
      <p:ext uri="{BB962C8B-B14F-4D97-AF65-F5344CB8AC3E}">
        <p14:creationId xmlns:p14="http://schemas.microsoft.com/office/powerpoint/2010/main" val="35969033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feld 8"/>
          <p:cNvSpPr txBox="1">
            <a:spLocks noChangeArrowheads="1"/>
          </p:cNvSpPr>
          <p:nvPr/>
        </p:nvSpPr>
        <p:spPr bwMode="auto">
          <a:xfrm>
            <a:off x="576263" y="692150"/>
            <a:ext cx="79914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lgn="ctr" eaLnBrk="1" hangingPunct="1"/>
            <a:r>
              <a:rPr lang="de-DE" altLang="de-DE" sz="4400" b="1">
                <a:latin typeface="Calibri" pitchFamily="34" charset="0"/>
              </a:rPr>
              <a:t>Schöpfung oder Evolution? </a:t>
            </a:r>
          </a:p>
          <a:p>
            <a:pPr algn="ctr" eaLnBrk="1" hangingPunct="1"/>
            <a:endParaRPr lang="de-DE" altLang="de-DE" sz="1200" b="1">
              <a:latin typeface="Calibri" pitchFamily="34" charset="0"/>
            </a:endParaRPr>
          </a:p>
          <a:p>
            <a:pPr algn="ctr" eaLnBrk="1" hangingPunct="1"/>
            <a:r>
              <a:rPr lang="de-DE" altLang="de-DE" sz="3200" b="1">
                <a:solidFill>
                  <a:srgbClr val="0033CC"/>
                </a:solidFill>
                <a:latin typeface="Calibri" pitchFamily="34" charset="0"/>
              </a:rPr>
              <a:t>Indizien für einen Schöpfer</a:t>
            </a:r>
            <a:endParaRPr lang="de-DE" altLang="de-DE" sz="5400" b="1">
              <a:solidFill>
                <a:srgbClr val="0033CC"/>
              </a:solidFill>
              <a:latin typeface="Calibri" pitchFamily="34" charset="0"/>
            </a:endParaRPr>
          </a:p>
        </p:txBody>
      </p:sp>
      <p:pic>
        <p:nvPicPr>
          <p:cNvPr id="48131" name="Picture 4" descr="Schachbrettfalter"/>
          <p:cNvPicPr>
            <a:picLocks noChangeAspect="1" noChangeArrowheads="1"/>
          </p:cNvPicPr>
          <p:nvPr/>
        </p:nvPicPr>
        <p:blipFill>
          <a:blip r:embed="rId3">
            <a:extLst>
              <a:ext uri="{28A0092B-C50C-407E-A947-70E740481C1C}">
                <a14:useLocalDpi xmlns:a14="http://schemas.microsoft.com/office/drawing/2010/main" val="0"/>
              </a:ext>
            </a:extLst>
          </a:blip>
          <a:srcRect l="671" t="19633" r="2283" b="11449"/>
          <a:stretch>
            <a:fillRect/>
          </a:stretch>
        </p:blipFill>
        <p:spPr bwMode="auto">
          <a:xfrm>
            <a:off x="2155825" y="2781300"/>
            <a:ext cx="4792663"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feld 8"/>
          <p:cNvSpPr txBox="1">
            <a:spLocks noChangeArrowheads="1"/>
          </p:cNvSpPr>
          <p:nvPr/>
        </p:nvSpPr>
        <p:spPr bwMode="auto">
          <a:xfrm>
            <a:off x="576263" y="692150"/>
            <a:ext cx="79914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lgn="ctr" eaLnBrk="1" hangingPunct="1"/>
            <a:r>
              <a:rPr lang="de-DE" altLang="de-DE" sz="4400" b="1">
                <a:latin typeface="Calibri" pitchFamily="34" charset="0"/>
              </a:rPr>
              <a:t>Schöpfung oder Evolution? </a:t>
            </a:r>
          </a:p>
          <a:p>
            <a:pPr algn="ctr" eaLnBrk="1" hangingPunct="1"/>
            <a:endParaRPr lang="de-DE" altLang="de-DE" sz="1200" b="1">
              <a:latin typeface="Calibri" pitchFamily="34" charset="0"/>
            </a:endParaRPr>
          </a:p>
          <a:p>
            <a:pPr algn="ctr" eaLnBrk="1" hangingPunct="1"/>
            <a:r>
              <a:rPr lang="de-DE" altLang="de-DE" sz="3200" b="1">
                <a:solidFill>
                  <a:srgbClr val="0033CC"/>
                </a:solidFill>
                <a:latin typeface="Calibri" pitchFamily="34" charset="0"/>
              </a:rPr>
              <a:t>Können Naturwissenschaftler Spuren des Schöpfers in der Natur finden? </a:t>
            </a:r>
          </a:p>
        </p:txBody>
      </p:sp>
      <p:pic>
        <p:nvPicPr>
          <p:cNvPr id="49155" name="Picture 4" descr="Schachbrettfalter"/>
          <p:cNvPicPr>
            <a:picLocks noChangeAspect="1" noChangeArrowheads="1"/>
          </p:cNvPicPr>
          <p:nvPr/>
        </p:nvPicPr>
        <p:blipFill>
          <a:blip r:embed="rId3">
            <a:extLst>
              <a:ext uri="{28A0092B-C50C-407E-A947-70E740481C1C}">
                <a14:useLocalDpi xmlns:a14="http://schemas.microsoft.com/office/drawing/2010/main" val="0"/>
              </a:ext>
            </a:extLst>
          </a:blip>
          <a:srcRect l="671" t="19633" r="2283" b="11449"/>
          <a:stretch>
            <a:fillRect/>
          </a:stretch>
        </p:blipFill>
        <p:spPr bwMode="auto">
          <a:xfrm>
            <a:off x="2155825" y="2781300"/>
            <a:ext cx="4792663"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a:spLocks noChangeArrowheads="1"/>
          </p:cNvSpPr>
          <p:nvPr/>
        </p:nvSpPr>
        <p:spPr bwMode="auto">
          <a:xfrm>
            <a:off x="7451725" y="3009900"/>
            <a:ext cx="7207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8000">
                <a:solidFill>
                  <a:srgbClr val="FF0000"/>
                </a:solidFill>
                <a:latin typeface="Bauhaus 93" pitchFamily="82" charset="0"/>
              </a:rPr>
              <a:t>?</a:t>
            </a:r>
            <a:endParaRPr lang="de-DE" altLang="de-DE" sz="7200">
              <a:solidFill>
                <a:srgbClr val="FF0000"/>
              </a:solidFill>
              <a:latin typeface="Bauhaus 93"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Schachbrettfalter"/>
          <p:cNvPicPr>
            <a:picLocks noChangeAspect="1" noChangeArrowheads="1"/>
          </p:cNvPicPr>
          <p:nvPr/>
        </p:nvPicPr>
        <p:blipFill>
          <a:blip r:embed="rId2">
            <a:extLst>
              <a:ext uri="{28A0092B-C50C-407E-A947-70E740481C1C}">
                <a14:useLocalDpi xmlns:a14="http://schemas.microsoft.com/office/drawing/2010/main" val="0"/>
              </a:ext>
            </a:extLst>
          </a:blip>
          <a:srcRect l="671" t="7631" r="2283" b="4449"/>
          <a:stretch>
            <a:fillRect/>
          </a:stretch>
        </p:blipFill>
        <p:spPr bwMode="auto">
          <a:xfrm>
            <a:off x="-108520" y="-27385"/>
            <a:ext cx="9252520" cy="694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6"/>
          <p:cNvSpPr txBox="1">
            <a:spLocks noChangeArrowheads="1"/>
          </p:cNvSpPr>
          <p:nvPr/>
        </p:nvSpPr>
        <p:spPr bwMode="auto">
          <a:xfrm>
            <a:off x="446088" y="411163"/>
            <a:ext cx="7921625"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en-US" altLang="de-DE" b="1">
                <a:solidFill>
                  <a:schemeClr val="bg1"/>
                </a:solidFill>
                <a:latin typeface="Calibri" pitchFamily="34" charset="0"/>
              </a:rPr>
              <a:t>Der HERR ist es, der die Erde durch seine</a:t>
            </a:r>
          </a:p>
          <a:p>
            <a:pPr eaLnBrk="1" hangingPunct="1"/>
            <a:r>
              <a:rPr lang="en-US" altLang="de-DE" b="1" u="sng">
                <a:solidFill>
                  <a:srgbClr val="FFFF00"/>
                </a:solidFill>
                <a:latin typeface="Calibri" pitchFamily="34" charset="0"/>
              </a:rPr>
              <a:t>Kraft</a:t>
            </a:r>
            <a:r>
              <a:rPr lang="en-US" altLang="de-DE" b="1">
                <a:solidFill>
                  <a:schemeClr val="bg1"/>
                </a:solidFill>
                <a:latin typeface="Calibri" pitchFamily="34" charset="0"/>
              </a:rPr>
              <a:t> geschaffen, den Erdkreis durch seine</a:t>
            </a:r>
          </a:p>
          <a:p>
            <a:pPr eaLnBrk="1" hangingPunct="1"/>
            <a:r>
              <a:rPr lang="en-US" altLang="de-DE" b="1" u="sng">
                <a:solidFill>
                  <a:srgbClr val="FFFF00"/>
                </a:solidFill>
                <a:latin typeface="Calibri" pitchFamily="34" charset="0"/>
              </a:rPr>
              <a:t>Weisheit</a:t>
            </a:r>
            <a:r>
              <a:rPr lang="en-US" altLang="de-DE" b="1">
                <a:solidFill>
                  <a:schemeClr val="bg1"/>
                </a:solidFill>
                <a:latin typeface="Calibri" pitchFamily="34" charset="0"/>
              </a:rPr>
              <a:t> fest gegründet und durch seine</a:t>
            </a:r>
          </a:p>
          <a:p>
            <a:pPr eaLnBrk="1" hangingPunct="1"/>
            <a:r>
              <a:rPr lang="en-US" altLang="de-DE" b="1" u="sng">
                <a:solidFill>
                  <a:srgbClr val="FFFF00"/>
                </a:solidFill>
                <a:latin typeface="Calibri" pitchFamily="34" charset="0"/>
              </a:rPr>
              <a:t>Einsicht</a:t>
            </a:r>
            <a:r>
              <a:rPr lang="en-US" altLang="de-DE" b="1">
                <a:solidFill>
                  <a:schemeClr val="bg1"/>
                </a:solidFill>
                <a:latin typeface="Calibri" pitchFamily="34" charset="0"/>
              </a:rPr>
              <a:t> den Himmel ausgespannt hat.</a:t>
            </a:r>
          </a:p>
          <a:p>
            <a:pPr eaLnBrk="1" hangingPunct="1"/>
            <a:endParaRPr lang="en-US" altLang="de-DE" sz="1000" i="1">
              <a:solidFill>
                <a:schemeClr val="bg1"/>
              </a:solidFill>
              <a:latin typeface="Calibri" pitchFamily="34" charset="0"/>
            </a:endParaRPr>
          </a:p>
          <a:p>
            <a:pPr eaLnBrk="1" hangingPunct="1"/>
            <a:r>
              <a:rPr lang="en-US" altLang="de-DE" sz="2000" i="1">
                <a:solidFill>
                  <a:schemeClr val="bg1"/>
                </a:solidFill>
                <a:latin typeface="Calibri" pitchFamily="34" charset="0"/>
              </a:rPr>
              <a:t>Jer. 10,12</a:t>
            </a: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Reinhard W+W\Vorträge_allgemein\Für Kids und Teens\Bilder\Rippelmark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5137138" cy="3744416"/>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8"/>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pic>
        <p:nvPicPr>
          <p:cNvPr id="2050" name="Picture 2" descr="C:\Reinhard W+W\Vorträge_allgemein\Für Kids und Teens\Bilder\AdobeStock_204154548_Sandbur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3325" y="2351076"/>
            <a:ext cx="5170675" cy="38884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Grafi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98563"/>
            <a:ext cx="4217988"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8"/>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pic>
        <p:nvPicPr>
          <p:cNvPr id="3074" name="Picture 2" descr="C:\Reinhard W+W\Vorträge_allgemein\Für Kids und Teens\Bilder\AdobeStock_74694307_Osterins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2132856"/>
            <a:ext cx="5436096" cy="3624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8"/>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sp>
        <p:nvSpPr>
          <p:cNvPr id="6" name="Textfeld 5"/>
          <p:cNvSpPr txBox="1">
            <a:spLocks noChangeArrowheads="1"/>
          </p:cNvSpPr>
          <p:nvPr/>
        </p:nvSpPr>
        <p:spPr bwMode="auto">
          <a:xfrm>
            <a:off x="890588" y="4077072"/>
            <a:ext cx="32020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dirty="0">
                <a:latin typeface="Calibri" pitchFamily="34" charset="0"/>
              </a:rPr>
              <a:t>komplexe, spezifische </a:t>
            </a:r>
            <a:endParaRPr lang="de-DE" altLang="de-DE" b="1" dirty="0" smtClean="0">
              <a:latin typeface="Calibri" pitchFamily="34" charset="0"/>
            </a:endParaRPr>
          </a:p>
          <a:p>
            <a:pPr eaLnBrk="1" hangingPunct="1"/>
            <a:r>
              <a:rPr lang="de-DE" altLang="de-DE" b="1" dirty="0" smtClean="0">
                <a:latin typeface="Calibri" pitchFamily="34" charset="0"/>
              </a:rPr>
              <a:t>Form</a:t>
            </a:r>
            <a:endParaRPr lang="de-DE" altLang="de-DE" b="1" dirty="0">
              <a:latin typeface="Calibri" pitchFamily="34" charset="0"/>
            </a:endParaRPr>
          </a:p>
        </p:txBody>
      </p:sp>
      <p:sp>
        <p:nvSpPr>
          <p:cNvPr id="7" name="Textfeld 6"/>
          <p:cNvSpPr txBox="1">
            <a:spLocks noChangeArrowheads="1"/>
          </p:cNvSpPr>
          <p:nvPr/>
        </p:nvSpPr>
        <p:spPr bwMode="auto">
          <a:xfrm>
            <a:off x="4139952" y="4077072"/>
            <a:ext cx="3705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dirty="0">
                <a:latin typeface="Calibri" pitchFamily="34" charset="0"/>
              </a:rPr>
              <a:t>zufällige Form</a:t>
            </a:r>
          </a:p>
        </p:txBody>
      </p:sp>
      <p:pic>
        <p:nvPicPr>
          <p:cNvPr id="53254" name="Grafik 8"/>
          <p:cNvPicPr>
            <a:picLocks noChangeAspect="1"/>
          </p:cNvPicPr>
          <p:nvPr/>
        </p:nvPicPr>
        <p:blipFill>
          <a:blip r:embed="rId3" cstate="print">
            <a:extLst>
              <a:ext uri="{28A0092B-C50C-407E-A947-70E740481C1C}">
                <a14:useLocalDpi xmlns:a14="http://schemas.microsoft.com/office/drawing/2010/main" val="0"/>
              </a:ext>
            </a:extLst>
          </a:blip>
          <a:srcRect b="12975"/>
          <a:stretch>
            <a:fillRect/>
          </a:stretch>
        </p:blipFill>
        <p:spPr bwMode="auto">
          <a:xfrm>
            <a:off x="4211960" y="1281112"/>
            <a:ext cx="3889053" cy="276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C:\Reinhard W+W\Vorträge_allgemein\Für Kids und Teens\Bilder\dutch-golden-age(Pixabay).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665" b="20364"/>
          <a:stretch/>
        </p:blipFill>
        <p:spPr bwMode="auto">
          <a:xfrm>
            <a:off x="971600" y="1268760"/>
            <a:ext cx="3121025" cy="27693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sp>
        <p:nvSpPr>
          <p:cNvPr id="10" name="Textfeld 9"/>
          <p:cNvSpPr txBox="1">
            <a:spLocks noChangeArrowheads="1"/>
          </p:cNvSpPr>
          <p:nvPr/>
        </p:nvSpPr>
        <p:spPr bwMode="auto">
          <a:xfrm>
            <a:off x="714375" y="4868863"/>
            <a:ext cx="4032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latin typeface="Calibri" pitchFamily="34" charset="0"/>
              </a:rPr>
              <a:t>Komplexität erfüllt einen Zweck; ist für etwas gut</a:t>
            </a:r>
          </a:p>
        </p:txBody>
      </p:sp>
      <p:sp>
        <p:nvSpPr>
          <p:cNvPr id="11" name="Textfeld 10"/>
          <p:cNvSpPr txBox="1">
            <a:spLocks noChangeArrowheads="1"/>
          </p:cNvSpPr>
          <p:nvPr/>
        </p:nvSpPr>
        <p:spPr bwMode="auto">
          <a:xfrm>
            <a:off x="4667250" y="4852988"/>
            <a:ext cx="3705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latin typeface="Calibri" pitchFamily="34" charset="0"/>
              </a:rPr>
              <a:t>zwar komplex, aber erfüllt keinen Zweck</a:t>
            </a:r>
          </a:p>
        </p:txBody>
      </p:sp>
      <p:pic>
        <p:nvPicPr>
          <p:cNvPr id="54277" name="Picture 3" descr="D:\Reinhard\Vorträge_Tagungen\Pädagogen\PädFT2021\Bilder\02_03_Geröllhal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244600"/>
            <a:ext cx="3744912"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2" descr="D:\Reinhard\Vorträge_Tagungen\Unterricht Bekenntnisschulen\VEBS-Seminar Sek I\Bilder\Lokomotive.jpg"/>
          <p:cNvPicPr>
            <a:picLocks noChangeAspect="1" noChangeArrowheads="1"/>
          </p:cNvPicPr>
          <p:nvPr/>
        </p:nvPicPr>
        <p:blipFill>
          <a:blip r:embed="rId4">
            <a:extLst>
              <a:ext uri="{28A0092B-C50C-407E-A947-70E740481C1C}">
                <a14:useLocalDpi xmlns:a14="http://schemas.microsoft.com/office/drawing/2010/main" val="0"/>
              </a:ext>
            </a:extLst>
          </a:blip>
          <a:srcRect r="12698"/>
          <a:stretch>
            <a:fillRect/>
          </a:stretch>
        </p:blipFill>
        <p:spPr bwMode="auto">
          <a:xfrm>
            <a:off x="835025" y="1244600"/>
            <a:ext cx="3800475"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einhard\Desktop\Für Kids und Teens\Bilder\Drache_Adobe_1013372979_au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484" y="1196752"/>
            <a:ext cx="6029796" cy="5276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sp>
        <p:nvSpPr>
          <p:cNvPr id="5" name="Textfeld 4"/>
          <p:cNvSpPr txBox="1">
            <a:spLocks noChangeArrowheads="1"/>
          </p:cNvSpPr>
          <p:nvPr/>
        </p:nvSpPr>
        <p:spPr bwMode="auto">
          <a:xfrm>
            <a:off x="8399463" y="1285875"/>
            <a:ext cx="5651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8400">
                <a:solidFill>
                  <a:srgbClr val="FF0000"/>
                </a:solidFill>
                <a:latin typeface="Bauhaus 93" pitchFamily="82" charset="0"/>
              </a:rPr>
              <a:t>?</a:t>
            </a:r>
          </a:p>
        </p:txBody>
      </p:sp>
      <p:sp>
        <p:nvSpPr>
          <p:cNvPr id="6" name="Textfeld 5"/>
          <p:cNvSpPr txBox="1">
            <a:spLocks noChangeArrowheads="1"/>
          </p:cNvSpPr>
          <p:nvPr/>
        </p:nvSpPr>
        <p:spPr bwMode="auto">
          <a:xfrm>
            <a:off x="3779912" y="5281389"/>
            <a:ext cx="4032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800" b="1" dirty="0">
                <a:latin typeface="Calibri" pitchFamily="34" charset="0"/>
              </a:rPr>
              <a:t>Womit fängst Du 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pic>
        <p:nvPicPr>
          <p:cNvPr id="56323" name="Picture 2" descr="D:\Reinhard\Vorträge_Tagungen\Unterricht Bekenntnisschulen\VEBS-Seminar Sek I\Bilder\AdobeStock_205785705_Drachenbau_k_a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3" y="1187450"/>
            <a:ext cx="5021262"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inhard W+W\Vorträge_allgemein\Für Kids und Teens\980808-09-Lilium martagon(b Starzeljoch 1800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07"/>
            <a:ext cx="5436096" cy="688366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5580112" y="549275"/>
            <a:ext cx="3529012" cy="5786438"/>
          </a:xfrm>
          <a:prstGeom prst="rect">
            <a:avLst/>
          </a:prstGeom>
          <a:noFill/>
          <a:ln w="9525">
            <a:solidFill>
              <a:srgbClr val="00B050">
                <a:alpha val="27058"/>
              </a:srgbClr>
            </a:solidFill>
            <a:miter lim="800000"/>
            <a:headEnd/>
            <a:tailEnd/>
          </a:ln>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200" b="1" dirty="0">
                <a:latin typeface="Calibri" pitchFamily="34" charset="0"/>
                <a:cs typeface="Calibri" pitchFamily="34" charset="0"/>
              </a:rPr>
              <a:t>„Schaut die Lilien auf dem Felde an, wie sie wachsen: sie arbeiten nicht, auch spinnen sie nicht. Ich sage euch, dass auch Salomo in seiner Pracht </a:t>
            </a:r>
            <a:r>
              <a:rPr lang="de-DE" altLang="de-DE" sz="2200" b="1" u="sng" dirty="0">
                <a:latin typeface="Calibri" pitchFamily="34" charset="0"/>
                <a:cs typeface="Calibri" pitchFamily="34" charset="0"/>
              </a:rPr>
              <a:t>nicht gekleidet gewesen ist wie eine von ihnen</a:t>
            </a:r>
            <a:r>
              <a:rPr lang="de-DE" altLang="de-DE" sz="2200" b="1" dirty="0">
                <a:latin typeface="Calibri" pitchFamily="34" charset="0"/>
                <a:cs typeface="Calibri" pitchFamily="34" charset="0"/>
              </a:rPr>
              <a:t>.</a:t>
            </a:r>
          </a:p>
          <a:p>
            <a:pPr eaLnBrk="1" hangingPunct="1"/>
            <a:r>
              <a:rPr lang="de-DE" altLang="de-DE" sz="2200" b="1" dirty="0">
                <a:latin typeface="Calibri" pitchFamily="34" charset="0"/>
                <a:cs typeface="Calibri" pitchFamily="34" charset="0"/>
              </a:rPr>
              <a:t>Wenn nun Gott das Gras auf dem Felde so kleidet, das doch heute steht und morgen in den Ofen geworfen wird: sollte er das nicht </a:t>
            </a:r>
            <a:r>
              <a:rPr lang="de-DE" altLang="de-DE" sz="2200" b="1" u="sng" dirty="0">
                <a:solidFill>
                  <a:srgbClr val="0033CC"/>
                </a:solidFill>
                <a:latin typeface="Calibri" pitchFamily="34" charset="0"/>
                <a:cs typeface="Calibri" pitchFamily="34" charset="0"/>
              </a:rPr>
              <a:t>viel mehr</a:t>
            </a:r>
            <a:r>
              <a:rPr lang="de-DE" altLang="de-DE" sz="2200" b="1" u="sng" dirty="0">
                <a:latin typeface="Calibri" pitchFamily="34" charset="0"/>
                <a:cs typeface="Calibri" pitchFamily="34" charset="0"/>
              </a:rPr>
              <a:t> tun </a:t>
            </a:r>
            <a:r>
              <a:rPr lang="de-DE" altLang="de-DE" sz="2200" b="1" u="sng" dirty="0">
                <a:solidFill>
                  <a:srgbClr val="0033CC"/>
                </a:solidFill>
                <a:latin typeface="Calibri" pitchFamily="34" charset="0"/>
                <a:cs typeface="Calibri" pitchFamily="34" charset="0"/>
              </a:rPr>
              <a:t>für euch</a:t>
            </a:r>
            <a:r>
              <a:rPr lang="de-DE" altLang="de-DE" sz="2200" b="1" dirty="0">
                <a:latin typeface="Calibri" pitchFamily="34" charset="0"/>
                <a:cs typeface="Calibri" pitchFamily="34" charset="0"/>
              </a:rPr>
              <a:t>, ihr Kleingläubigen?“</a:t>
            </a:r>
          </a:p>
          <a:p>
            <a:pPr eaLnBrk="1" hangingPunct="1"/>
            <a:endParaRPr lang="de-DE" altLang="de-DE" sz="2200" b="1" dirty="0">
              <a:latin typeface="Calibri" pitchFamily="34" charset="0"/>
              <a:cs typeface="Calibri" pitchFamily="34" charset="0"/>
            </a:endParaRPr>
          </a:p>
          <a:p>
            <a:pPr eaLnBrk="1" hangingPunct="1"/>
            <a:r>
              <a:rPr lang="de-DE" altLang="de-DE" sz="1800" dirty="0" err="1">
                <a:latin typeface="Calibri" pitchFamily="34" charset="0"/>
                <a:cs typeface="Calibri" pitchFamily="34" charset="0"/>
              </a:rPr>
              <a:t>Matth</a:t>
            </a:r>
            <a:r>
              <a:rPr lang="de-DE" altLang="de-DE" sz="1800" dirty="0">
                <a:latin typeface="Calibri" pitchFamily="34" charset="0"/>
                <a:cs typeface="Calibri" pitchFamily="34" charset="0"/>
              </a:rPr>
              <a:t>. 6,28b-30</a:t>
            </a:r>
          </a:p>
        </p:txBody>
      </p:sp>
      <p:sp>
        <p:nvSpPr>
          <p:cNvPr id="4" name="Textfeld 1"/>
          <p:cNvSpPr txBox="1">
            <a:spLocks noChangeArrowheads="1"/>
          </p:cNvSpPr>
          <p:nvPr/>
        </p:nvSpPr>
        <p:spPr bwMode="auto">
          <a:xfrm>
            <a:off x="468313" y="5445125"/>
            <a:ext cx="1800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dirty="0" smtClean="0">
                <a:solidFill>
                  <a:schemeClr val="bg1"/>
                </a:solidFill>
                <a:latin typeface="Calibri" panose="020F0502020204030204" pitchFamily="34" charset="0"/>
                <a:cs typeface="Calibri" panose="020F0502020204030204" pitchFamily="34" charset="0"/>
              </a:rPr>
              <a:t>Türkenbund-Lilie</a:t>
            </a:r>
            <a:endParaRPr lang="de-DE" altLang="de-DE"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35756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Reinhard\Vorträge_Tagungen\Pädagogen\PädFT2021\Bilder\02_Tab_01_Kennzeich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8" y="957263"/>
            <a:ext cx="8369300" cy="355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7"/>
          <p:cNvSpPr txBox="1">
            <a:spLocks noChangeArrowheads="1"/>
          </p:cNvSpPr>
          <p:nvPr/>
        </p:nvSpPr>
        <p:spPr bwMode="auto">
          <a:xfrm>
            <a:off x="809625" y="142875"/>
            <a:ext cx="5367338"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3200" b="1">
                <a:solidFill>
                  <a:schemeClr val="bg1"/>
                </a:solidFill>
                <a:latin typeface="Calibri" pitchFamily="34" charset="0"/>
              </a:rPr>
              <a:t>Indizien für Schöpfung</a:t>
            </a:r>
          </a:p>
        </p:txBody>
      </p:sp>
      <p:sp>
        <p:nvSpPr>
          <p:cNvPr id="5" name="Ellipse 4"/>
          <p:cNvSpPr/>
          <p:nvPr/>
        </p:nvSpPr>
        <p:spPr>
          <a:xfrm>
            <a:off x="398463" y="3644900"/>
            <a:ext cx="5403850" cy="457200"/>
          </a:xfrm>
          <a:prstGeom prst="ellipse">
            <a:avLst/>
          </a:prstGeom>
          <a:solidFill>
            <a:srgbClr val="FFFF00">
              <a:alpha val="25098"/>
            </a:srgbClr>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 name="Textfeld 5"/>
          <p:cNvSpPr txBox="1">
            <a:spLocks noChangeArrowheads="1"/>
          </p:cNvSpPr>
          <p:nvPr/>
        </p:nvSpPr>
        <p:spPr bwMode="auto">
          <a:xfrm>
            <a:off x="4427538" y="4749800"/>
            <a:ext cx="37242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000" b="1" u="sng">
                <a:latin typeface="Calibri" pitchFamily="34" charset="0"/>
                <a:cs typeface="Calibri" pitchFamily="34" charset="0"/>
              </a:rPr>
              <a:t>Entscheidend:</a:t>
            </a:r>
            <a:r>
              <a:rPr lang="de-DE" altLang="de-DE" sz="2000" b="1">
                <a:latin typeface="Calibri" pitchFamily="34" charset="0"/>
                <a:cs typeface="Calibri" pitchFamily="34" charset="0"/>
              </a:rPr>
              <a:t/>
            </a:r>
            <a:br>
              <a:rPr lang="de-DE" altLang="de-DE" sz="2000" b="1">
                <a:latin typeface="Calibri" pitchFamily="34" charset="0"/>
                <a:cs typeface="Calibri" pitchFamily="34" charset="0"/>
              </a:rPr>
            </a:br>
            <a:r>
              <a:rPr lang="de-DE" altLang="de-DE" sz="2000" b="1">
                <a:latin typeface="Calibri" pitchFamily="34" charset="0"/>
                <a:cs typeface="Calibri" pitchFamily="34" charset="0"/>
              </a:rPr>
              <a:t>Kreative Wesen (wie wir Menschen) können sich Dinge </a:t>
            </a:r>
            <a:r>
              <a:rPr lang="de-DE" altLang="de-DE" sz="2000" b="1">
                <a:solidFill>
                  <a:srgbClr val="0033CC"/>
                </a:solidFill>
                <a:latin typeface="Calibri" pitchFamily="34" charset="0"/>
                <a:cs typeface="Calibri" pitchFamily="34" charset="0"/>
              </a:rPr>
              <a:t>vorstellen </a:t>
            </a:r>
            <a:r>
              <a:rPr lang="de-DE" altLang="de-DE" sz="2000" b="1">
                <a:latin typeface="Calibri" pitchFamily="34" charset="0"/>
                <a:cs typeface="Calibri" pitchFamily="34" charset="0"/>
              </a:rPr>
              <a:t>und </a:t>
            </a:r>
            <a:r>
              <a:rPr lang="de-DE" altLang="de-DE" sz="2000" b="1">
                <a:solidFill>
                  <a:srgbClr val="0033CC"/>
                </a:solidFill>
                <a:latin typeface="Calibri" pitchFamily="34" charset="0"/>
                <a:cs typeface="Calibri" pitchFamily="34" charset="0"/>
              </a:rPr>
              <a:t>zukünftige Dinge gedanklich vorwegnehmen.</a:t>
            </a:r>
          </a:p>
        </p:txBody>
      </p:sp>
      <p:sp>
        <p:nvSpPr>
          <p:cNvPr id="8" name="Textfeld 7"/>
          <p:cNvSpPr txBox="1">
            <a:spLocks noChangeArrowheads="1"/>
          </p:cNvSpPr>
          <p:nvPr/>
        </p:nvSpPr>
        <p:spPr bwMode="auto">
          <a:xfrm>
            <a:off x="890588" y="4137025"/>
            <a:ext cx="4113212"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solidFill>
                  <a:srgbClr val="FF0000"/>
                </a:solidFill>
                <a:latin typeface="Calibri" pitchFamily="34" charset="0"/>
              </a:rPr>
              <a:t>Evolution kann das auch nicht.</a:t>
            </a:r>
          </a:p>
        </p:txBody>
      </p:sp>
      <p:pic>
        <p:nvPicPr>
          <p:cNvPr id="3074" name="Picture 2" descr="C:\Users\Reinhard\Desktop\Für Kids und Teens\Bilder\Drache_Adobe_1013372979_aua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6773"/>
          <a:stretch/>
        </p:blipFill>
        <p:spPr bwMode="auto">
          <a:xfrm>
            <a:off x="971600" y="4725144"/>
            <a:ext cx="3365500" cy="18619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einhard\Desktop\Für Kids und Teens\Bilder\Milan-2228589(Üixab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12" y="1098913"/>
            <a:ext cx="7785754" cy="5282416"/>
          </a:xfrm>
          <a:prstGeom prst="rect">
            <a:avLst/>
          </a:prstGeom>
          <a:noFill/>
          <a:extLst>
            <a:ext uri="{909E8E84-426E-40DD-AFC4-6F175D3DCCD1}">
              <a14:hiddenFill xmlns:a14="http://schemas.microsoft.com/office/drawing/2010/main">
                <a:solidFill>
                  <a:srgbClr val="FFFFFF"/>
                </a:solidFill>
              </a14:hiddenFill>
            </a:ext>
          </a:extLst>
        </p:spPr>
      </p:pic>
      <p:sp>
        <p:nvSpPr>
          <p:cNvPr id="58371" name="Textfeld 5"/>
          <p:cNvSpPr txBox="1">
            <a:spLocks noChangeArrowheads="1"/>
          </p:cNvSpPr>
          <p:nvPr/>
        </p:nvSpPr>
        <p:spPr bwMode="auto">
          <a:xfrm>
            <a:off x="3646810" y="1484784"/>
            <a:ext cx="5651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8400" dirty="0">
                <a:solidFill>
                  <a:srgbClr val="FF0000"/>
                </a:solidFill>
                <a:latin typeface="Bauhaus 93" pitchFamily="82" charset="0"/>
              </a:rPr>
              <a:t>?</a:t>
            </a:r>
          </a:p>
        </p:txBody>
      </p:sp>
      <p:sp>
        <p:nvSpPr>
          <p:cNvPr id="5" name="Textfeld 4"/>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feld 3"/>
          <p:cNvSpPr txBox="1">
            <a:spLocks noChangeArrowheads="1"/>
          </p:cNvSpPr>
          <p:nvPr/>
        </p:nvSpPr>
        <p:spPr bwMode="auto">
          <a:xfrm>
            <a:off x="3867150" y="1412875"/>
            <a:ext cx="473710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5900" indent="-215900"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buFont typeface="Arial" charset="0"/>
              <a:buChar char="•"/>
            </a:pPr>
            <a:r>
              <a:rPr lang="de-DE" altLang="de-DE" sz="2200" b="1">
                <a:latin typeface="Calibri" pitchFamily="34" charset="0"/>
              </a:rPr>
              <a:t>Geeignetes Material (Federproteine, Leichtbau)</a:t>
            </a:r>
          </a:p>
          <a:p>
            <a:pPr eaLnBrk="1" hangingPunct="1">
              <a:buFont typeface="Arial" charset="0"/>
              <a:buChar char="•"/>
            </a:pPr>
            <a:r>
              <a:rPr lang="de-DE" altLang="de-DE" sz="2200" b="1">
                <a:latin typeface="Calibri" pitchFamily="34" charset="0"/>
              </a:rPr>
              <a:t>Federstruktur, Federfeinbau</a:t>
            </a:r>
          </a:p>
          <a:p>
            <a:pPr eaLnBrk="1" hangingPunct="1">
              <a:buFont typeface="Arial" charset="0"/>
              <a:buChar char="•"/>
            </a:pPr>
            <a:r>
              <a:rPr lang="de-DE" altLang="de-DE" sz="2200" b="1">
                <a:latin typeface="Calibri" pitchFamily="34" charset="0"/>
              </a:rPr>
              <a:t>Einsenkung in der Haut</a:t>
            </a:r>
          </a:p>
          <a:p>
            <a:pPr eaLnBrk="1" hangingPunct="1">
              <a:buFont typeface="Arial" charset="0"/>
              <a:buChar char="•"/>
            </a:pPr>
            <a:r>
              <a:rPr lang="de-DE" altLang="de-DE" sz="2200" b="1">
                <a:latin typeface="Calibri" pitchFamily="34" charset="0"/>
              </a:rPr>
              <a:t>Muskulatur, Innervierung, Versorgung </a:t>
            </a:r>
          </a:p>
          <a:p>
            <a:pPr eaLnBrk="1" hangingPunct="1">
              <a:buFont typeface="Arial" charset="0"/>
              <a:buChar char="•"/>
            </a:pPr>
            <a:r>
              <a:rPr lang="de-DE" altLang="de-DE" sz="2200" b="1">
                <a:latin typeface="Calibri" pitchFamily="34" charset="0"/>
              </a:rPr>
              <a:t>Sinnesorgane</a:t>
            </a:r>
          </a:p>
          <a:p>
            <a:pPr eaLnBrk="1" hangingPunct="1">
              <a:buFont typeface="Arial" charset="0"/>
              <a:buChar char="•"/>
            </a:pPr>
            <a:endParaRPr lang="de-DE" altLang="de-DE" sz="900" b="1">
              <a:latin typeface="Calibri" pitchFamily="34" charset="0"/>
            </a:endParaRPr>
          </a:p>
          <a:p>
            <a:pPr eaLnBrk="1" hangingPunct="1">
              <a:buFont typeface="Arial" charset="0"/>
              <a:buChar char="•"/>
            </a:pPr>
            <a:r>
              <a:rPr lang="de-DE" altLang="de-DE" sz="2200" b="1">
                <a:latin typeface="Calibri" pitchFamily="34" charset="0"/>
              </a:rPr>
              <a:t>Steuerungsmechanismen</a:t>
            </a:r>
          </a:p>
          <a:p>
            <a:pPr eaLnBrk="1" hangingPunct="1">
              <a:buFont typeface="Arial" charset="0"/>
              <a:buChar char="•"/>
            </a:pPr>
            <a:r>
              <a:rPr lang="de-DE" altLang="de-DE" sz="2200" b="1">
                <a:latin typeface="Calibri" pitchFamily="34" charset="0"/>
              </a:rPr>
              <a:t>Federkleid</a:t>
            </a:r>
          </a:p>
          <a:p>
            <a:pPr eaLnBrk="1" hangingPunct="1">
              <a:buFont typeface="Arial" charset="0"/>
              <a:buChar char="•"/>
            </a:pPr>
            <a:r>
              <a:rPr lang="de-DE" altLang="de-DE" sz="2200" b="1">
                <a:latin typeface="Calibri" pitchFamily="34" charset="0"/>
              </a:rPr>
              <a:t>Instandhaltung, Wartung, Pflege </a:t>
            </a:r>
          </a:p>
          <a:p>
            <a:pPr eaLnBrk="1" hangingPunct="1">
              <a:buFont typeface="Arial" charset="0"/>
              <a:buChar char="•"/>
            </a:pPr>
            <a:r>
              <a:rPr lang="de-DE" altLang="de-DE" sz="2200" b="1">
                <a:latin typeface="Calibri" pitchFamily="34" charset="0"/>
              </a:rPr>
              <a:t>Flugmuskulatur</a:t>
            </a:r>
          </a:p>
          <a:p>
            <a:pPr eaLnBrk="1" hangingPunct="1">
              <a:buFont typeface="Arial" charset="0"/>
              <a:buChar char="•"/>
            </a:pPr>
            <a:r>
              <a:rPr lang="de-DE" altLang="de-DE" sz="2200" b="1">
                <a:latin typeface="Calibri" pitchFamily="34" charset="0"/>
              </a:rPr>
              <a:t>Details des Körperbaus</a:t>
            </a:r>
          </a:p>
          <a:p>
            <a:pPr eaLnBrk="1" hangingPunct="1">
              <a:buFont typeface="Arial" charset="0"/>
              <a:buChar char="•"/>
            </a:pPr>
            <a:r>
              <a:rPr lang="de-DE" altLang="de-DE" sz="2200" b="1" i="1">
                <a:solidFill>
                  <a:srgbClr val="000099"/>
                </a:solidFill>
                <a:latin typeface="Calibri" pitchFamily="34" charset="0"/>
              </a:rPr>
              <a:t>Vielfache Abstimmungen über mehrere Ebenen hinweg</a:t>
            </a:r>
          </a:p>
        </p:txBody>
      </p:sp>
      <p:sp>
        <p:nvSpPr>
          <p:cNvPr id="4" name="Textfeld 3"/>
          <p:cNvSpPr txBox="1">
            <a:spLocks noChangeArrowheads="1"/>
          </p:cNvSpPr>
          <p:nvPr/>
        </p:nvSpPr>
        <p:spPr bwMode="auto">
          <a:xfrm>
            <a:off x="839788" y="4077072"/>
            <a:ext cx="270668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5900" indent="-215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defRPr/>
            </a:pPr>
            <a:r>
              <a:rPr lang="de-DE" altLang="de-DE" sz="2200" b="1" dirty="0" smtClean="0"/>
              <a:t>Start</a:t>
            </a:r>
          </a:p>
          <a:p>
            <a:pPr eaLnBrk="1" hangingPunct="1">
              <a:spcBef>
                <a:spcPct val="0"/>
              </a:spcBef>
              <a:defRPr/>
            </a:pPr>
            <a:r>
              <a:rPr lang="de-DE" altLang="de-DE" sz="2200" b="1" dirty="0" smtClean="0"/>
              <a:t>Landung</a:t>
            </a:r>
          </a:p>
          <a:p>
            <a:pPr marL="0" indent="0" eaLnBrk="1" hangingPunct="1">
              <a:spcBef>
                <a:spcPct val="0"/>
              </a:spcBef>
              <a:buFont typeface="Arial" charset="0"/>
              <a:buNone/>
              <a:defRPr/>
            </a:pPr>
            <a:endParaRPr lang="de-DE" altLang="de-DE" sz="2200" b="1" dirty="0" smtClean="0">
              <a:solidFill>
                <a:schemeClr val="bg1"/>
              </a:solidFill>
            </a:endParaRPr>
          </a:p>
          <a:p>
            <a:pPr eaLnBrk="1" hangingPunct="1">
              <a:spcBef>
                <a:spcPct val="0"/>
              </a:spcBef>
              <a:defRPr/>
            </a:pPr>
            <a:r>
              <a:rPr lang="de-DE" altLang="de-DE" sz="2200" b="1" dirty="0" smtClean="0">
                <a:solidFill>
                  <a:srgbClr val="000099"/>
                </a:solidFill>
              </a:rPr>
              <a:t>Mauser</a:t>
            </a:r>
          </a:p>
        </p:txBody>
      </p:sp>
      <p:sp>
        <p:nvSpPr>
          <p:cNvPr id="7" name="Textfeld 8"/>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pic>
        <p:nvPicPr>
          <p:cNvPr id="5122" name="Picture 2" descr="C:\Users\Reinhard\Desktop\Für Kids und Teens\Bilder\Milan-2228589(Üixaba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82" r="10573"/>
          <a:stretch/>
        </p:blipFill>
        <p:spPr bwMode="auto">
          <a:xfrm>
            <a:off x="900112" y="1484784"/>
            <a:ext cx="2807791" cy="22857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feld 3"/>
          <p:cNvSpPr txBox="1">
            <a:spLocks noChangeArrowheads="1"/>
          </p:cNvSpPr>
          <p:nvPr/>
        </p:nvSpPr>
        <p:spPr bwMode="auto">
          <a:xfrm>
            <a:off x="1043608" y="2918554"/>
            <a:ext cx="756064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5900" indent="-215900"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marL="0" indent="0" eaLnBrk="1" hangingPunct="1"/>
            <a:r>
              <a:rPr lang="de-DE" altLang="de-DE" sz="2200" b="1" dirty="0" smtClean="0">
                <a:latin typeface="Calibri" pitchFamily="34" charset="0"/>
              </a:rPr>
              <a:t>Im Anhang in dieser Präsentation ist eine Reihe von Abbildungen zu Details über Vogelfedern, die hier zur Vertiefung verwendet werden können, falls dafür Zeit zur Verfügung steht.</a:t>
            </a:r>
            <a:endParaRPr lang="de-DE" altLang="de-DE" sz="2200" b="1" i="1" dirty="0">
              <a:solidFill>
                <a:srgbClr val="000099"/>
              </a:solidFill>
              <a:latin typeface="Calibri" pitchFamily="34" charset="0"/>
            </a:endParaRPr>
          </a:p>
        </p:txBody>
      </p:sp>
      <p:sp>
        <p:nvSpPr>
          <p:cNvPr id="7" name="Textfeld 8"/>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spTree>
    <p:extLst>
      <p:ext uri="{BB962C8B-B14F-4D97-AF65-F5344CB8AC3E}">
        <p14:creationId xmlns:p14="http://schemas.microsoft.com/office/powerpoint/2010/main" val="21942603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Wort und Wissen\Desktop\1280px-Airbus_A380_overf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00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feld 1"/>
          <p:cNvSpPr txBox="1">
            <a:spLocks noChangeArrowheads="1"/>
          </p:cNvSpPr>
          <p:nvPr/>
        </p:nvSpPr>
        <p:spPr bwMode="auto">
          <a:xfrm>
            <a:off x="539750" y="5157788"/>
            <a:ext cx="4464050"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800" b="1">
                <a:solidFill>
                  <a:schemeClr val="bg1"/>
                </a:solidFill>
                <a:latin typeface="Calibri" pitchFamily="34" charset="0"/>
              </a:rPr>
              <a:t>Airbus A380</a:t>
            </a:r>
          </a:p>
          <a:p>
            <a:pPr eaLnBrk="1" hangingPunct="1"/>
            <a:endParaRPr lang="de-DE" altLang="de-DE" sz="2800" b="1">
              <a:solidFill>
                <a:schemeClr val="bg1"/>
              </a:solidFill>
              <a:latin typeface="Calibri" pitchFamily="34" charset="0"/>
            </a:endParaRPr>
          </a:p>
          <a:p>
            <a:pPr eaLnBrk="1" hangingPunct="1"/>
            <a:r>
              <a:rPr lang="de-DE" altLang="de-DE" sz="1600">
                <a:latin typeface="Calibri" pitchFamily="34" charset="0"/>
              </a:rPr>
              <a:t>https://de.wikipedia.org/wiki/Airbus_A380</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8"/>
          <p:cNvSpPr txBox="1">
            <a:spLocks noChangeArrowheads="1"/>
          </p:cNvSpPr>
          <p:nvPr/>
        </p:nvSpPr>
        <p:spPr bwMode="auto">
          <a:xfrm>
            <a:off x="576263" y="1341438"/>
            <a:ext cx="79914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lgn="ctr" eaLnBrk="1" hangingPunct="1"/>
            <a:r>
              <a:rPr lang="de-DE" altLang="de-DE" sz="4400" b="1">
                <a:latin typeface="Calibri" pitchFamily="34" charset="0"/>
              </a:rPr>
              <a:t>Simulation von Evolution</a:t>
            </a:r>
          </a:p>
          <a:p>
            <a:pPr algn="ctr" eaLnBrk="1" hangingPunct="1"/>
            <a:endParaRPr lang="de-DE" altLang="de-DE" sz="1200" b="1">
              <a:latin typeface="Calibri" pitchFamily="34" charset="0"/>
            </a:endParaRPr>
          </a:p>
          <a:p>
            <a:pPr algn="ctr" eaLnBrk="1" hangingPunct="1"/>
            <a:r>
              <a:rPr lang="de-DE" altLang="de-DE" sz="3200" b="1">
                <a:solidFill>
                  <a:srgbClr val="0033CC"/>
                </a:solidFill>
                <a:latin typeface="Calibri" pitchFamily="34" charset="0"/>
              </a:rPr>
              <a:t>Kein Ziel</a:t>
            </a:r>
          </a:p>
          <a:p>
            <a:pPr algn="ctr" eaLnBrk="1" hangingPunct="1"/>
            <a:r>
              <a:rPr lang="de-DE" altLang="de-DE" sz="3200" b="1">
                <a:solidFill>
                  <a:srgbClr val="0033CC"/>
                </a:solidFill>
                <a:latin typeface="Calibri" pitchFamily="34" charset="0"/>
              </a:rPr>
              <a:t>Nur kleine </a:t>
            </a:r>
            <a:r>
              <a:rPr lang="de-DE" altLang="de-DE" sz="3200" b="1" i="1">
                <a:solidFill>
                  <a:srgbClr val="0033CC"/>
                </a:solidFill>
                <a:latin typeface="Calibri" pitchFamily="34" charset="0"/>
              </a:rPr>
              <a:t>zufällige</a:t>
            </a:r>
            <a:r>
              <a:rPr lang="de-DE" altLang="de-DE" sz="3200" b="1">
                <a:solidFill>
                  <a:srgbClr val="0033CC"/>
                </a:solidFill>
                <a:latin typeface="Calibri" pitchFamily="34" charset="0"/>
              </a:rPr>
              <a:t> Änderungen</a:t>
            </a:r>
          </a:p>
          <a:p>
            <a:pPr algn="ctr" eaLnBrk="1" hangingPunct="1"/>
            <a:endParaRPr lang="de-DE" altLang="de-DE" sz="3200" b="1">
              <a:solidFill>
                <a:srgbClr val="0033CC"/>
              </a:solidFill>
              <a:latin typeface="Calibri" pitchFamily="34" charset="0"/>
            </a:endParaRPr>
          </a:p>
        </p:txBody>
      </p:sp>
      <p:sp>
        <p:nvSpPr>
          <p:cNvPr id="3" name="Textfeld 2"/>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pic>
        <p:nvPicPr>
          <p:cNvPr id="4" name="Picture 2" descr="D:\Reinhard\Vorträge_Tagungen\Pädagogen\PädFT2021\Bilder\02_Tab_01_Kennzeich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913" y="3427413"/>
            <a:ext cx="7524750" cy="319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e 4"/>
          <p:cNvSpPr/>
          <p:nvPr/>
        </p:nvSpPr>
        <p:spPr>
          <a:xfrm>
            <a:off x="576263" y="5805488"/>
            <a:ext cx="5403850" cy="457200"/>
          </a:xfrm>
          <a:prstGeom prst="ellipse">
            <a:avLst/>
          </a:prstGeom>
          <a:solidFill>
            <a:srgbClr val="FFFF00">
              <a:alpha val="25098"/>
            </a:srgbClr>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Tree>
    <p:extLst>
      <p:ext uri="{BB962C8B-B14F-4D97-AF65-F5344CB8AC3E}">
        <p14:creationId xmlns:p14="http://schemas.microsoft.com/office/powerpoint/2010/main" val="6749623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pic>
        <p:nvPicPr>
          <p:cNvPr id="5122" name="Picture 2" descr="C:\Reinhard W+W\Vorträge_allgemein\Für Kids und Teens\Bilder\Papierflieger(Pixab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437" y="980727"/>
            <a:ext cx="4884707" cy="57674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5435600" y="1570708"/>
            <a:ext cx="3116263"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buFont typeface="Arial" charset="0"/>
              <a:buChar char="•"/>
            </a:pPr>
            <a:r>
              <a:rPr lang="de-DE" altLang="de-DE" sz="1800" b="1" dirty="0">
                <a:latin typeface="Calibri" pitchFamily="34" charset="0"/>
              </a:rPr>
              <a:t>Kraftübertragung möglichst ohne </a:t>
            </a:r>
            <a:r>
              <a:rPr lang="de-DE" altLang="de-DE" sz="1800" b="1" dirty="0" smtClean="0">
                <a:latin typeface="Calibri" pitchFamily="34" charset="0"/>
              </a:rPr>
              <a:t>Spiel</a:t>
            </a:r>
            <a:endParaRPr lang="de-DE" altLang="de-DE" sz="1800" b="1" dirty="0">
              <a:latin typeface="Calibri" pitchFamily="34" charset="0"/>
            </a:endParaRPr>
          </a:p>
          <a:p>
            <a:pPr>
              <a:buFont typeface="Arial" charset="0"/>
              <a:buChar char="•"/>
            </a:pPr>
            <a:r>
              <a:rPr lang="de-DE" altLang="de-DE" sz="1800" b="1" dirty="0">
                <a:latin typeface="Calibri" pitchFamily="34" charset="0"/>
              </a:rPr>
              <a:t>Zähne müssen eine spezielle abgerundete Form aufweisen, um den Kraftschluss permanent aufrecht zu erhalten. </a:t>
            </a:r>
          </a:p>
          <a:p>
            <a:pPr>
              <a:buFont typeface="Arial" charset="0"/>
              <a:buChar char="•"/>
            </a:pPr>
            <a:r>
              <a:rPr lang="de-DE" altLang="de-DE" sz="1800" b="1" dirty="0">
                <a:latin typeface="Calibri" pitchFamily="34" charset="0"/>
              </a:rPr>
              <a:t>Das verhindert außerdem, dass sich die Zähne verklemmen; Abrieb und Materialermüdung werden minimiert. </a:t>
            </a:r>
          </a:p>
          <a:p>
            <a:pPr>
              <a:buFont typeface="Arial" charset="0"/>
              <a:buChar char="•"/>
            </a:pPr>
            <a:r>
              <a:rPr lang="de-DE" altLang="de-DE" sz="1800" b="1" dirty="0">
                <a:latin typeface="Calibri" pitchFamily="34" charset="0"/>
              </a:rPr>
              <a:t>Achsen, Räder</a:t>
            </a:r>
          </a:p>
          <a:p>
            <a:pPr>
              <a:buFont typeface="Arial" charset="0"/>
              <a:buChar char="•"/>
            </a:pPr>
            <a:r>
              <a:rPr lang="de-DE" altLang="de-DE" sz="1800" b="1" dirty="0">
                <a:latin typeface="Calibri" pitchFamily="34" charset="0"/>
              </a:rPr>
              <a:t>Zähne müssen sehr regelmäßig sein</a:t>
            </a:r>
          </a:p>
          <a:p>
            <a:pPr>
              <a:buFont typeface="Arial" charset="0"/>
              <a:buChar char="•"/>
            </a:pPr>
            <a:r>
              <a:rPr lang="de-DE" altLang="de-DE" sz="1800" b="1" dirty="0">
                <a:latin typeface="Calibri" pitchFamily="34" charset="0"/>
              </a:rPr>
              <a:t>g</a:t>
            </a:r>
            <a:r>
              <a:rPr lang="de-DE" altLang="de-DE" sz="1800" b="1" dirty="0" smtClean="0">
                <a:latin typeface="Calibri" pitchFamily="34" charset="0"/>
              </a:rPr>
              <a:t>eeignetes </a:t>
            </a:r>
            <a:r>
              <a:rPr lang="de-DE" altLang="de-DE" sz="1800" b="1" dirty="0">
                <a:latin typeface="Calibri" pitchFamily="34" charset="0"/>
              </a:rPr>
              <a:t>Baumaterial</a:t>
            </a:r>
          </a:p>
        </p:txBody>
      </p:sp>
      <p:sp>
        <p:nvSpPr>
          <p:cNvPr id="5" name="Textfeld 4"/>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sp>
        <p:nvSpPr>
          <p:cNvPr id="62469" name="Textfeld 6"/>
          <p:cNvSpPr txBox="1">
            <a:spLocks noChangeArrowheads="1"/>
          </p:cNvSpPr>
          <p:nvPr/>
        </p:nvSpPr>
        <p:spPr bwMode="auto">
          <a:xfrm>
            <a:off x="8493125" y="908720"/>
            <a:ext cx="565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8000">
                <a:solidFill>
                  <a:srgbClr val="FF0000"/>
                </a:solidFill>
                <a:latin typeface="Bauhaus 93" pitchFamily="82" charset="0"/>
              </a:rPr>
              <a:t>?</a:t>
            </a:r>
            <a:endParaRPr lang="de-DE" altLang="de-DE" sz="7200">
              <a:solidFill>
                <a:srgbClr val="FF0000"/>
              </a:solidFill>
              <a:latin typeface="Bauhaus 93" pitchFamily="82" charset="0"/>
            </a:endParaRPr>
          </a:p>
        </p:txBody>
      </p:sp>
      <p:pic>
        <p:nvPicPr>
          <p:cNvPr id="6146" name="Picture 2" descr="C:\Reinhard W+W\Vorträge_allgemein\Für Kids und Teens\Bilder\Zahnräder(Pixab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546318"/>
            <a:ext cx="4332666" cy="28907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4"/>
          <p:cNvSpPr txBox="1">
            <a:spLocks noChangeArrowheads="1"/>
          </p:cNvSpPr>
          <p:nvPr/>
        </p:nvSpPr>
        <p:spPr bwMode="auto">
          <a:xfrm>
            <a:off x="755650" y="325438"/>
            <a:ext cx="79565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3600" b="1">
                <a:solidFill>
                  <a:srgbClr val="FFFF00"/>
                </a:solidFill>
                <a:latin typeface="Calibri" pitchFamily="34" charset="0"/>
                <a:cs typeface="DejaVu Sans" pitchFamily="34" charset="0"/>
              </a:rPr>
              <a:t>Geschaffen oder natürlich entstanden?</a:t>
            </a:r>
          </a:p>
        </p:txBody>
      </p:sp>
      <p:pic>
        <p:nvPicPr>
          <p:cNvPr id="64515" name="Picture 2" descr="D:\Reinhard\Vorträge_Tagungen\Regionaltagungen\Beatenberg 2014\Issus coleoptratus(Wik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0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feld 1"/>
          <p:cNvSpPr txBox="1">
            <a:spLocks noChangeArrowheads="1"/>
          </p:cNvSpPr>
          <p:nvPr/>
        </p:nvSpPr>
        <p:spPr bwMode="auto">
          <a:xfrm>
            <a:off x="608013" y="3560763"/>
            <a:ext cx="3325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000" b="1">
                <a:solidFill>
                  <a:srgbClr val="FFFF99"/>
                </a:solidFill>
                <a:latin typeface="Calibri" pitchFamily="34" charset="0"/>
              </a:rPr>
              <a:t>Käferzikade</a:t>
            </a:r>
          </a:p>
          <a:p>
            <a:pPr eaLnBrk="1" hangingPunct="1"/>
            <a:r>
              <a:rPr lang="de-DE" altLang="de-DE" sz="2000" b="1" i="1">
                <a:solidFill>
                  <a:srgbClr val="FFFF99"/>
                </a:solidFill>
                <a:latin typeface="Calibri" pitchFamily="34" charset="0"/>
              </a:rPr>
              <a:t>Issus coleoptratus</a:t>
            </a:r>
            <a:endParaRPr lang="de-DE" altLang="de-DE" sz="2000">
              <a:solidFill>
                <a:srgbClr val="FFFF99"/>
              </a:solidFill>
              <a:latin typeface="Arial" charset="0"/>
            </a:endParaRPr>
          </a:p>
        </p:txBody>
      </p:sp>
      <p:pic>
        <p:nvPicPr>
          <p:cNvPr id="9" name="Picture 3" descr="D:\Reinhard\Vorträge_Tagungen\Regionaltagungen\Beatenberg 2014\Issus_coleoptratus_instar-pjt(Wik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13" y="382588"/>
            <a:ext cx="2155825"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Reinhard\Bücher\SoE_ein_klarer_Fall\Abbildungen\Issus coleoptratus(CC BY SA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980727"/>
            <a:ext cx="5940350" cy="482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feld 1"/>
          <p:cNvSpPr txBox="1">
            <a:spLocks noChangeArrowheads="1"/>
          </p:cNvSpPr>
          <p:nvPr/>
        </p:nvSpPr>
        <p:spPr bwMode="auto">
          <a:xfrm>
            <a:off x="646113" y="6013450"/>
            <a:ext cx="79583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1600" b="1" dirty="0">
                <a:latin typeface="Calibri" pitchFamily="34" charset="0"/>
              </a:rPr>
              <a:t>Käferzikaden-Larve </a:t>
            </a:r>
            <a:r>
              <a:rPr lang="de-DE" altLang="de-DE" sz="1600" b="1" i="1" dirty="0" err="1">
                <a:latin typeface="Calibri" pitchFamily="34" charset="0"/>
              </a:rPr>
              <a:t>Issus</a:t>
            </a:r>
            <a:r>
              <a:rPr lang="de-DE" altLang="de-DE" sz="1600" b="1" i="1" dirty="0">
                <a:latin typeface="Calibri" pitchFamily="34" charset="0"/>
              </a:rPr>
              <a:t> </a:t>
            </a:r>
            <a:r>
              <a:rPr lang="de-DE" altLang="de-DE" sz="1600" b="1" i="1" dirty="0" err="1">
                <a:latin typeface="Calibri" pitchFamily="34" charset="0"/>
              </a:rPr>
              <a:t>coleoptratus</a:t>
            </a:r>
            <a:r>
              <a:rPr lang="de-DE" altLang="de-DE" sz="1600" b="1" dirty="0">
                <a:latin typeface="Calibri" pitchFamily="34" charset="0"/>
              </a:rPr>
              <a:t>. Bildbreite ca. </a:t>
            </a:r>
            <a:r>
              <a:rPr lang="de-DE" altLang="de-DE" sz="1600" b="1" dirty="0" smtClean="0">
                <a:latin typeface="Calibri" pitchFamily="34" charset="0"/>
              </a:rPr>
              <a:t>0,1 </a:t>
            </a:r>
            <a:r>
              <a:rPr lang="de-DE" altLang="de-DE" sz="1600" b="1" dirty="0">
                <a:latin typeface="Calibri" pitchFamily="34" charset="0"/>
              </a:rPr>
              <a:t>mm. </a:t>
            </a:r>
            <a:endParaRPr lang="de-DE" altLang="de-DE" sz="1600" b="1" dirty="0" smtClean="0">
              <a:latin typeface="Calibri" pitchFamily="34" charset="0"/>
            </a:endParaRPr>
          </a:p>
          <a:p>
            <a:pPr eaLnBrk="1" hangingPunct="1"/>
            <a:r>
              <a:rPr lang="de-DE" altLang="de-DE" sz="1600" b="1" dirty="0" smtClean="0">
                <a:latin typeface="Calibri" pitchFamily="34" charset="0"/>
              </a:rPr>
              <a:t>(</a:t>
            </a:r>
            <a:r>
              <a:rPr lang="en-US" altLang="de-DE" sz="1600" b="1" dirty="0">
                <a:latin typeface="Calibri" pitchFamily="34" charset="0"/>
              </a:rPr>
              <a:t>University of Cambridge, Profs Malcolm Burrows &amp; Gregory Sutton, CC BY-SA </a:t>
            </a:r>
            <a:r>
              <a:rPr lang="en-US" altLang="de-DE" sz="1600" b="1" dirty="0" smtClean="0">
                <a:latin typeface="Calibri" pitchFamily="34" charset="0"/>
              </a:rPr>
              <a:t>3.0)</a:t>
            </a:r>
            <a:endParaRPr lang="en-US" altLang="de-DE" sz="1600" b="1" dirty="0">
              <a:latin typeface="Calibri" pitchFamily="34" charset="0"/>
            </a:endParaRPr>
          </a:p>
        </p:txBody>
      </p:sp>
      <p:sp>
        <p:nvSpPr>
          <p:cNvPr id="5" name="Textfeld 4"/>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sp>
        <p:nvSpPr>
          <p:cNvPr id="6" name="Textfeld 5"/>
          <p:cNvSpPr txBox="1">
            <a:spLocks noChangeArrowheads="1"/>
          </p:cNvSpPr>
          <p:nvPr/>
        </p:nvSpPr>
        <p:spPr bwMode="auto">
          <a:xfrm>
            <a:off x="5795963" y="1484313"/>
            <a:ext cx="3240087" cy="19399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000" b="1">
                <a:solidFill>
                  <a:schemeClr val="bg1"/>
                </a:solidFill>
                <a:latin typeface="Calibri" pitchFamily="34" charset="0"/>
              </a:rPr>
              <a:t>Die „Zahnräder“ sitzen an den Innenschenkeln der Zikaden-Larve und synchronisieren beim Absprung die Bewegung der Beine.</a:t>
            </a:r>
            <a:endParaRPr lang="de-DE" altLang="de-DE" sz="20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Schachbrettfalter"/>
          <p:cNvPicPr>
            <a:picLocks noChangeAspect="1" noChangeArrowheads="1"/>
          </p:cNvPicPr>
          <p:nvPr/>
        </p:nvPicPr>
        <p:blipFill>
          <a:blip r:embed="rId3">
            <a:extLst>
              <a:ext uri="{28A0092B-C50C-407E-A947-70E740481C1C}">
                <a14:useLocalDpi xmlns:a14="http://schemas.microsoft.com/office/drawing/2010/main" val="0"/>
              </a:ext>
            </a:extLst>
          </a:blip>
          <a:srcRect l="671" t="7631" r="2283" b="4449"/>
          <a:stretch>
            <a:fillRect/>
          </a:stretch>
        </p:blipFill>
        <p:spPr bwMode="auto">
          <a:xfrm>
            <a:off x="1588" y="0"/>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6"/>
          <p:cNvSpPr txBox="1">
            <a:spLocks noChangeArrowheads="1"/>
          </p:cNvSpPr>
          <p:nvPr/>
        </p:nvSpPr>
        <p:spPr bwMode="auto">
          <a:xfrm>
            <a:off x="446088" y="384175"/>
            <a:ext cx="7921625"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en-US" altLang="de-DE" b="1">
                <a:solidFill>
                  <a:schemeClr val="bg1"/>
                </a:solidFill>
                <a:latin typeface="Calibri" pitchFamily="34" charset="0"/>
              </a:rPr>
              <a:t>Der HERR ist es, der die Erde durch seine</a:t>
            </a:r>
          </a:p>
          <a:p>
            <a:pPr eaLnBrk="1" hangingPunct="1"/>
            <a:r>
              <a:rPr lang="en-US" altLang="de-DE" b="1" u="sng">
                <a:solidFill>
                  <a:srgbClr val="FFFF00"/>
                </a:solidFill>
                <a:latin typeface="Calibri" pitchFamily="34" charset="0"/>
              </a:rPr>
              <a:t>Kraft</a:t>
            </a:r>
            <a:r>
              <a:rPr lang="en-US" altLang="de-DE" b="1">
                <a:solidFill>
                  <a:schemeClr val="bg1"/>
                </a:solidFill>
                <a:latin typeface="Calibri" pitchFamily="34" charset="0"/>
              </a:rPr>
              <a:t> geschaffen, den Erdkreis durch seine</a:t>
            </a:r>
          </a:p>
          <a:p>
            <a:pPr eaLnBrk="1" hangingPunct="1"/>
            <a:r>
              <a:rPr lang="en-US" altLang="de-DE" b="1" u="sng">
                <a:solidFill>
                  <a:srgbClr val="FFFF00"/>
                </a:solidFill>
                <a:latin typeface="Calibri" pitchFamily="34" charset="0"/>
              </a:rPr>
              <a:t>Weisheit</a:t>
            </a:r>
            <a:r>
              <a:rPr lang="en-US" altLang="de-DE" b="1">
                <a:solidFill>
                  <a:schemeClr val="bg1"/>
                </a:solidFill>
                <a:latin typeface="Calibri" pitchFamily="34" charset="0"/>
              </a:rPr>
              <a:t> fest gegründet und durch seine</a:t>
            </a:r>
          </a:p>
          <a:p>
            <a:pPr eaLnBrk="1" hangingPunct="1"/>
            <a:r>
              <a:rPr lang="en-US" altLang="de-DE" b="1" u="sng">
                <a:solidFill>
                  <a:srgbClr val="FFFF00"/>
                </a:solidFill>
                <a:latin typeface="Calibri" pitchFamily="34" charset="0"/>
              </a:rPr>
              <a:t>Einsicht</a:t>
            </a:r>
            <a:r>
              <a:rPr lang="en-US" altLang="de-DE" b="1">
                <a:solidFill>
                  <a:schemeClr val="bg1"/>
                </a:solidFill>
                <a:latin typeface="Calibri" pitchFamily="34" charset="0"/>
              </a:rPr>
              <a:t> den Himmel ausgespannt hat.</a:t>
            </a:r>
          </a:p>
          <a:p>
            <a:pPr eaLnBrk="1" hangingPunct="1"/>
            <a:endParaRPr lang="en-US" altLang="de-DE" sz="1000" i="1">
              <a:solidFill>
                <a:schemeClr val="bg1"/>
              </a:solidFill>
              <a:latin typeface="Calibri" pitchFamily="34" charset="0"/>
            </a:endParaRPr>
          </a:p>
          <a:p>
            <a:pPr eaLnBrk="1" hangingPunct="1"/>
            <a:r>
              <a:rPr lang="en-US" altLang="de-DE" sz="2000" i="1">
                <a:solidFill>
                  <a:schemeClr val="bg1"/>
                </a:solidFill>
                <a:latin typeface="Calibri" pitchFamily="34" charset="0"/>
              </a:rPr>
              <a:t>Jer. 10,12</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feld 1"/>
          <p:cNvSpPr txBox="1">
            <a:spLocks noChangeArrowheads="1"/>
          </p:cNvSpPr>
          <p:nvPr/>
        </p:nvSpPr>
        <p:spPr bwMode="auto">
          <a:xfrm>
            <a:off x="927100" y="1700213"/>
            <a:ext cx="6688138" cy="1446212"/>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lgn="ctr" eaLnBrk="1" hangingPunct="1"/>
            <a:r>
              <a:rPr lang="de-DE" altLang="de-DE" sz="4400" b="1">
                <a:solidFill>
                  <a:schemeClr val="bg1"/>
                </a:solidFill>
                <a:latin typeface="Futura Md BT" pitchFamily="34" charset="0"/>
              </a:rPr>
              <a:t>Warum ist das ein Problem für Evolution?</a:t>
            </a:r>
          </a:p>
        </p:txBody>
      </p:sp>
      <p:sp>
        <p:nvSpPr>
          <p:cNvPr id="66563" name="Textfeld 2"/>
          <p:cNvSpPr txBox="1">
            <a:spLocks noChangeArrowheads="1"/>
          </p:cNvSpPr>
          <p:nvPr/>
        </p:nvSpPr>
        <p:spPr bwMode="auto">
          <a:xfrm>
            <a:off x="881063" y="3562350"/>
            <a:ext cx="36210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000" b="1">
                <a:latin typeface="Calibri" pitchFamily="34" charset="0"/>
                <a:cs typeface="Calibri" pitchFamily="34" charset="0"/>
              </a:rPr>
              <a:t>Können die Zikaden-Zahnräder schrittweise durch zufällige Änderungen entstanden sein?</a:t>
            </a:r>
          </a:p>
        </p:txBody>
      </p:sp>
      <p:pic>
        <p:nvPicPr>
          <p:cNvPr id="66564" name="Picture 2" descr="D:\Reinhard\Bücher\SoE_ein_klarer_Fall\Abbildungen\Issus coleoptratus(CC BY SA 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6013" y="3562350"/>
            <a:ext cx="26892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5" name="Gruppieren 4"/>
          <p:cNvGrpSpPr>
            <a:grpSpLocks/>
          </p:cNvGrpSpPr>
          <p:nvPr/>
        </p:nvGrpSpPr>
        <p:grpSpPr bwMode="auto">
          <a:xfrm>
            <a:off x="-1116013" y="3146425"/>
            <a:ext cx="847725" cy="779463"/>
            <a:chOff x="7980830" y="4214511"/>
            <a:chExt cx="847164" cy="779929"/>
          </a:xfrm>
        </p:grpSpPr>
        <p:sp>
          <p:nvSpPr>
            <p:cNvPr id="6" name="Ellipse 5"/>
            <p:cNvSpPr/>
            <p:nvPr/>
          </p:nvSpPr>
          <p:spPr>
            <a:xfrm>
              <a:off x="7980830" y="4214511"/>
              <a:ext cx="847164" cy="77992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66569" name="Textfeld 6"/>
            <p:cNvSpPr txBox="1">
              <a:spLocks noChangeArrowheads="1"/>
            </p:cNvSpPr>
            <p:nvPr/>
          </p:nvSpPr>
          <p:spPr bwMode="auto">
            <a:xfrm>
              <a:off x="8209429" y="4268299"/>
              <a:ext cx="45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3600">
                  <a:solidFill>
                    <a:srgbClr val="FFFF00"/>
                  </a:solidFill>
                  <a:latin typeface="Cooper Black" pitchFamily="18" charset="0"/>
                </a:rPr>
                <a:t>?</a:t>
              </a:r>
              <a:endParaRPr lang="de-DE" altLang="de-DE">
                <a:solidFill>
                  <a:srgbClr val="FFFF00"/>
                </a:solidFill>
                <a:latin typeface="Cooper Black" pitchFamily="18" charset="0"/>
              </a:endParaRPr>
            </a:p>
          </p:txBody>
        </p:sp>
      </p:grpSp>
      <p:sp>
        <p:nvSpPr>
          <p:cNvPr id="9" name="Textfeld 8"/>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sp>
        <p:nvSpPr>
          <p:cNvPr id="66567" name="Textfeld 5"/>
          <p:cNvSpPr txBox="1">
            <a:spLocks noChangeArrowheads="1"/>
          </p:cNvSpPr>
          <p:nvPr/>
        </p:nvSpPr>
        <p:spPr bwMode="auto">
          <a:xfrm>
            <a:off x="827088" y="4924425"/>
            <a:ext cx="5651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8400">
                <a:solidFill>
                  <a:srgbClr val="FF0000"/>
                </a:solidFill>
                <a:latin typeface="Bauhaus 93" pitchFamily="82" charset="0"/>
              </a:rPr>
              <a: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feld 1"/>
          <p:cNvSpPr txBox="1">
            <a:spLocks noChangeArrowheads="1"/>
          </p:cNvSpPr>
          <p:nvPr/>
        </p:nvSpPr>
        <p:spPr bwMode="auto">
          <a:xfrm>
            <a:off x="927100" y="1350963"/>
            <a:ext cx="6688138" cy="1076325"/>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lgn="ctr" eaLnBrk="1" hangingPunct="1"/>
            <a:r>
              <a:rPr lang="de-DE" altLang="de-DE" sz="3200" b="1">
                <a:solidFill>
                  <a:schemeClr val="bg1"/>
                </a:solidFill>
                <a:latin typeface="Futura Md BT" pitchFamily="34" charset="0"/>
              </a:rPr>
              <a:t>Schöpfungsindiz</a:t>
            </a:r>
          </a:p>
          <a:p>
            <a:pPr algn="ctr" eaLnBrk="1" hangingPunct="1"/>
            <a:r>
              <a:rPr lang="de-DE" altLang="de-DE" sz="3200" b="1">
                <a:solidFill>
                  <a:schemeClr val="bg1"/>
                </a:solidFill>
                <a:latin typeface="Futura Md BT" pitchFamily="34" charset="0"/>
              </a:rPr>
              <a:t>„Funktionale Komplexität“</a:t>
            </a:r>
          </a:p>
        </p:txBody>
      </p:sp>
      <p:pic>
        <p:nvPicPr>
          <p:cNvPr id="67587" name="Picture 2" descr="D:\Reinhard\Bücher\SoE_ein_klarer_Fall\Abbildungen\Issus coleoptratus(CC BY SA 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6475" y="2595563"/>
            <a:ext cx="42179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6" descr="Salbei-Wiese bei Rexin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Text Box 7"/>
          <p:cNvSpPr txBox="1">
            <a:spLocks noChangeArrowheads="1"/>
          </p:cNvSpPr>
          <p:nvPr/>
        </p:nvSpPr>
        <p:spPr bwMode="auto">
          <a:xfrm>
            <a:off x="663575" y="361950"/>
            <a:ext cx="2184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solidFill>
                  <a:srgbClr val="FFFFCC"/>
                </a:solidFill>
                <a:latin typeface="Calibri" pitchFamily="34" charset="0"/>
              </a:rPr>
              <a:t>Wiesen-Salbei</a:t>
            </a:r>
          </a:p>
          <a:p>
            <a:pPr eaLnBrk="1" hangingPunct="1"/>
            <a:r>
              <a:rPr lang="de-DE" altLang="de-DE" b="1" i="1">
                <a:solidFill>
                  <a:srgbClr val="FFFFCC"/>
                </a:solidFill>
                <a:latin typeface="Calibri" pitchFamily="34" charset="0"/>
              </a:rPr>
              <a:t>Salvia pratensis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52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2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Salvia pratensis(bei Rexin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alpha val="81960"/>
          </a:schemeClr>
        </a:solidFill>
        <a:effectLst/>
      </p:bgPr>
    </p:bg>
    <p:spTree>
      <p:nvGrpSpPr>
        <p:cNvPr id="1" name=""/>
        <p:cNvGrpSpPr/>
        <p:nvPr/>
      </p:nvGrpSpPr>
      <p:grpSpPr>
        <a:xfrm>
          <a:off x="0" y="0"/>
          <a:ext cx="0" cy="0"/>
          <a:chOff x="0" y="0"/>
          <a:chExt cx="0" cy="0"/>
        </a:xfrm>
      </p:grpSpPr>
      <p:pic>
        <p:nvPicPr>
          <p:cNvPr id="71682" name="Picture 2" descr="D28-Salbei-Blüte aufgeschnitt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0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Line 3"/>
          <p:cNvSpPr>
            <a:spLocks noChangeShapeType="1"/>
          </p:cNvSpPr>
          <p:nvPr/>
        </p:nvSpPr>
        <p:spPr bwMode="auto">
          <a:xfrm flipV="1">
            <a:off x="4932363" y="3716338"/>
            <a:ext cx="1800225" cy="506412"/>
          </a:xfrm>
          <a:prstGeom prst="line">
            <a:avLst/>
          </a:prstGeom>
          <a:noFill/>
          <a:ln w="31750">
            <a:solidFill>
              <a:schemeClr val="bg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7284" name="Text Box 4"/>
          <p:cNvSpPr txBox="1">
            <a:spLocks noChangeArrowheads="1"/>
          </p:cNvSpPr>
          <p:nvPr/>
        </p:nvSpPr>
        <p:spPr bwMode="auto">
          <a:xfrm>
            <a:off x="6804025" y="3503613"/>
            <a:ext cx="11588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000" b="1">
                <a:solidFill>
                  <a:schemeClr val="bg1"/>
                </a:solidFill>
                <a:latin typeface="Calibri" pitchFamily="34" charset="0"/>
              </a:rPr>
              <a:t>Fortsätze</a:t>
            </a:r>
          </a:p>
        </p:txBody>
      </p:sp>
      <p:sp>
        <p:nvSpPr>
          <p:cNvPr id="97285" name="Line 5"/>
          <p:cNvSpPr>
            <a:spLocks noChangeShapeType="1"/>
          </p:cNvSpPr>
          <p:nvPr/>
        </p:nvSpPr>
        <p:spPr bwMode="auto">
          <a:xfrm flipV="1">
            <a:off x="4859338" y="3284538"/>
            <a:ext cx="1800225" cy="649287"/>
          </a:xfrm>
          <a:prstGeom prst="line">
            <a:avLst/>
          </a:prstGeom>
          <a:noFill/>
          <a:ln w="31750">
            <a:solidFill>
              <a:srgbClr val="FFFF00"/>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7286" name="Text Box 6"/>
          <p:cNvSpPr txBox="1">
            <a:spLocks noChangeArrowheads="1"/>
          </p:cNvSpPr>
          <p:nvPr/>
        </p:nvSpPr>
        <p:spPr bwMode="auto">
          <a:xfrm>
            <a:off x="6732588" y="3000375"/>
            <a:ext cx="9604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000" b="1">
                <a:solidFill>
                  <a:srgbClr val="FFFF00"/>
                </a:solidFill>
                <a:latin typeface="Calibri" pitchFamily="34" charset="0"/>
              </a:rPr>
              <a:t>Gelenk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28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28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nimBg="1"/>
      <p:bldP spid="97284" grpId="0"/>
      <p:bldP spid="97285" grpId="0" animBg="1"/>
      <p:bldP spid="97286"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alpha val="81960"/>
          </a:schemeClr>
        </a:solidFill>
        <a:effectLst/>
      </p:bgPr>
    </p:bg>
    <p:spTree>
      <p:nvGrpSpPr>
        <p:cNvPr id="1" name=""/>
        <p:cNvGrpSpPr/>
        <p:nvPr/>
      </p:nvGrpSpPr>
      <p:grpSpPr>
        <a:xfrm>
          <a:off x="0" y="0"/>
          <a:ext cx="0" cy="0"/>
          <a:chOff x="0" y="0"/>
          <a:chExt cx="0" cy="0"/>
        </a:xfrm>
      </p:grpSpPr>
      <p:pic>
        <p:nvPicPr>
          <p:cNvPr id="72706" name="Picture 2" descr="D29-Salbei-Biene in 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730" name="Picture 3" descr="D30-Salbei-Blüte alt"/>
          <p:cNvPicPr>
            <a:picLocks noChangeAspect="1" noChangeArrowheads="1"/>
          </p:cNvPicPr>
          <p:nvPr/>
        </p:nvPicPr>
        <p:blipFill>
          <a:blip r:embed="rId3">
            <a:extLst>
              <a:ext uri="{28A0092B-C50C-407E-A947-70E740481C1C}">
                <a14:useLocalDpi xmlns:a14="http://schemas.microsoft.com/office/drawing/2010/main" val="0"/>
              </a:ext>
            </a:extLst>
          </a:blip>
          <a:srcRect t="11688" b="33031"/>
          <a:stretch>
            <a:fillRect/>
          </a:stretch>
        </p:blipFill>
        <p:spPr bwMode="auto">
          <a:xfrm>
            <a:off x="395288" y="0"/>
            <a:ext cx="8208962"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Line 4"/>
          <p:cNvSpPr>
            <a:spLocks noChangeShapeType="1"/>
          </p:cNvSpPr>
          <p:nvPr/>
        </p:nvSpPr>
        <p:spPr bwMode="auto">
          <a:xfrm>
            <a:off x="5219700" y="5229225"/>
            <a:ext cx="1152525" cy="69850"/>
          </a:xfrm>
          <a:prstGeom prst="line">
            <a:avLst/>
          </a:prstGeom>
          <a:noFill/>
          <a:ln w="31750">
            <a:solidFill>
              <a:schemeClr val="bg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9333" name="Line 5"/>
          <p:cNvSpPr>
            <a:spLocks noChangeShapeType="1"/>
          </p:cNvSpPr>
          <p:nvPr/>
        </p:nvSpPr>
        <p:spPr bwMode="auto">
          <a:xfrm flipV="1">
            <a:off x="6588125" y="1125538"/>
            <a:ext cx="792163" cy="577850"/>
          </a:xfrm>
          <a:prstGeom prst="line">
            <a:avLst/>
          </a:prstGeom>
          <a:noFill/>
          <a:ln w="31750">
            <a:solidFill>
              <a:schemeClr val="bg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animBg="1"/>
      <p:bldP spid="9933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albei und Biene.mov">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9525" y="19050"/>
            <a:ext cx="91535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alpha val="81960"/>
          </a:schemeClr>
        </a:solidFill>
        <a:effectLst/>
      </p:bgPr>
    </p:bg>
    <p:spTree>
      <p:nvGrpSpPr>
        <p:cNvPr id="1" name=""/>
        <p:cNvGrpSpPr/>
        <p:nvPr/>
      </p:nvGrpSpPr>
      <p:grpSpPr>
        <a:xfrm>
          <a:off x="0" y="0"/>
          <a:ext cx="0" cy="0"/>
          <a:chOff x="0" y="0"/>
          <a:chExt cx="0" cy="0"/>
        </a:xfrm>
      </p:grpSpPr>
      <p:pic>
        <p:nvPicPr>
          <p:cNvPr id="75778" name="Picture 3" descr="D31-Salbei-Demo mit Hal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p:cNvSpPr txBox="1">
            <a:spLocks noChangeArrowheads="1"/>
          </p:cNvSpPr>
          <p:nvPr/>
        </p:nvSpPr>
        <p:spPr bwMode="auto">
          <a:xfrm>
            <a:off x="1743075" y="4224338"/>
            <a:ext cx="243522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000" b="1">
                <a:solidFill>
                  <a:schemeClr val="bg1"/>
                </a:solidFill>
                <a:latin typeface="Calibri" pitchFamily="34" charset="0"/>
              </a:rPr>
              <a:t>Fortsatz (Platte)</a:t>
            </a:r>
          </a:p>
          <a:p>
            <a:pPr eaLnBrk="1" hangingPunct="1"/>
            <a:r>
              <a:rPr lang="de-DE" altLang="de-DE" sz="2000" b="1">
                <a:solidFill>
                  <a:schemeClr val="bg1"/>
                </a:solidFill>
                <a:latin typeface="Calibri" pitchFamily="34" charset="0"/>
              </a:rPr>
              <a:t>Gelenk</a:t>
            </a:r>
          </a:p>
          <a:p>
            <a:pPr eaLnBrk="1" hangingPunct="1"/>
            <a:r>
              <a:rPr lang="de-DE" altLang="de-DE" sz="2000" b="1">
                <a:solidFill>
                  <a:schemeClr val="bg1"/>
                </a:solidFill>
                <a:latin typeface="Calibri" pitchFamily="34" charset="0"/>
              </a:rPr>
              <a:t>seitliche Verbindung</a:t>
            </a:r>
          </a:p>
          <a:p>
            <a:pPr eaLnBrk="1" hangingPunct="1"/>
            <a:r>
              <a:rPr lang="de-DE" altLang="de-DE" sz="2000" b="1">
                <a:solidFill>
                  <a:schemeClr val="bg1"/>
                </a:solidFill>
                <a:latin typeface="Calibri" pitchFamily="34" charset="0"/>
              </a:rPr>
              <a:t>passende Formen</a:t>
            </a:r>
          </a:p>
          <a:p>
            <a:pPr eaLnBrk="1" hangingPunct="1"/>
            <a:r>
              <a:rPr lang="de-DE" altLang="de-DE" sz="2000" b="1">
                <a:solidFill>
                  <a:schemeClr val="bg1"/>
                </a:solidFill>
                <a:latin typeface="Calibri" pitchFamily="34" charset="0"/>
              </a:rPr>
              <a:t>selektives Welken</a:t>
            </a:r>
          </a:p>
          <a:p>
            <a:pPr eaLnBrk="1" hangingPunct="1"/>
            <a:r>
              <a:rPr lang="de-DE" altLang="de-DE" sz="2000" b="1">
                <a:solidFill>
                  <a:schemeClr val="bg1"/>
                </a:solidFill>
                <a:latin typeface="Calibri" pitchFamily="34" charset="0"/>
              </a:rPr>
              <a:t>Timing</a:t>
            </a:r>
          </a:p>
        </p:txBody>
      </p:sp>
      <p:sp>
        <p:nvSpPr>
          <p:cNvPr id="75780" name="Text Box 5"/>
          <p:cNvSpPr txBox="1">
            <a:spLocks noChangeArrowheads="1"/>
          </p:cNvSpPr>
          <p:nvPr/>
        </p:nvSpPr>
        <p:spPr bwMode="auto">
          <a:xfrm>
            <a:off x="1293813" y="498475"/>
            <a:ext cx="543877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solidFill>
                  <a:srgbClr val="FFFF99"/>
                </a:solidFill>
                <a:latin typeface="Calibri" pitchFamily="34" charset="0"/>
              </a:rPr>
              <a:t>Design-Indiz: </a:t>
            </a:r>
          </a:p>
          <a:p>
            <a:pPr eaLnBrk="1" hangingPunct="1"/>
            <a:r>
              <a:rPr lang="de-DE" altLang="de-DE" b="1">
                <a:solidFill>
                  <a:srgbClr val="FFFF99"/>
                </a:solidFill>
                <a:latin typeface="Calibri" pitchFamily="34" charset="0"/>
              </a:rPr>
              <a:t>Nichtreduzierbare Komplexität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0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0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0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240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240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Feuerameise_Solenop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 Box 2"/>
          <p:cNvSpPr txBox="1">
            <a:spLocks noChangeArrowheads="1"/>
          </p:cNvSpPr>
          <p:nvPr/>
        </p:nvSpPr>
        <p:spPr bwMode="auto">
          <a:xfrm>
            <a:off x="1001713" y="260350"/>
            <a:ext cx="74596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spcBef>
                <a:spcPct val="50000"/>
              </a:spcBef>
            </a:pPr>
            <a:r>
              <a:rPr lang="de-DE" altLang="de-DE" sz="2800" b="1">
                <a:solidFill>
                  <a:schemeClr val="bg1"/>
                </a:solidFill>
                <a:latin typeface="Calibri" pitchFamily="34" charset="0"/>
              </a:rPr>
              <a:t>„Unbesiegte Feuerameise“ </a:t>
            </a:r>
            <a:r>
              <a:rPr lang="de-DE" altLang="de-DE" sz="2800" b="1" i="1">
                <a:solidFill>
                  <a:schemeClr val="bg1"/>
                </a:solidFill>
                <a:latin typeface="Calibri" pitchFamily="34" charset="0"/>
              </a:rPr>
              <a:t>(Solenopsis invicta)</a:t>
            </a:r>
            <a:r>
              <a:rPr lang="de-DE" altLang="de-DE" sz="2800" b="1">
                <a:solidFill>
                  <a:schemeClr val="bg1"/>
                </a:solidFill>
                <a:latin typeface="Calibri" pitchFamily="34" charset="0"/>
              </a:rPr>
              <a:t> </a:t>
            </a:r>
          </a:p>
        </p:txBody>
      </p:sp>
      <p:pic>
        <p:nvPicPr>
          <p:cNvPr id="76804" name="Picture 5" descr="Feuerameise_Solenopsis_einzelne"/>
          <p:cNvPicPr>
            <a:picLocks noChangeAspect="1" noChangeArrowheads="1"/>
          </p:cNvPicPr>
          <p:nvPr/>
        </p:nvPicPr>
        <p:blipFill>
          <a:blip r:embed="rId4">
            <a:extLst>
              <a:ext uri="{28A0092B-C50C-407E-A947-70E740481C1C}">
                <a14:useLocalDpi xmlns:a14="http://schemas.microsoft.com/office/drawing/2010/main" val="0"/>
              </a:ext>
            </a:extLst>
          </a:blip>
          <a:srcRect t="12712" r="10710" b="6532"/>
          <a:stretch>
            <a:fillRect/>
          </a:stretch>
        </p:blipFill>
        <p:spPr bwMode="auto">
          <a:xfrm>
            <a:off x="323850" y="2997200"/>
            <a:ext cx="3141663"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792163" y="1873250"/>
            <a:ext cx="6911975" cy="357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800" b="1">
                <a:latin typeface="Calibri" pitchFamily="34" charset="0"/>
              </a:rPr>
              <a:t>„Habt ihr nicht gelesen</a:t>
            </a:r>
            <a:r>
              <a:rPr lang="de-DE" altLang="de-DE" sz="2800">
                <a:latin typeface="Calibri" pitchFamily="34" charset="0"/>
              </a:rPr>
              <a:t> (1. Mose 1,27)</a:t>
            </a:r>
            <a:r>
              <a:rPr lang="de-DE" altLang="de-DE" sz="2800" b="1">
                <a:latin typeface="Calibri" pitchFamily="34" charset="0"/>
              </a:rPr>
              <a:t>,</a:t>
            </a:r>
            <a:r>
              <a:rPr lang="de-DE" altLang="de-DE" sz="2800" b="1">
                <a:solidFill>
                  <a:srgbClr val="0033CC"/>
                </a:solidFill>
                <a:latin typeface="Calibri" pitchFamily="34" charset="0"/>
              </a:rPr>
              <a:t> </a:t>
            </a:r>
            <a:r>
              <a:rPr lang="de-DE" altLang="de-DE" sz="2800" b="1" u="sng">
                <a:solidFill>
                  <a:srgbClr val="0033CC"/>
                </a:solidFill>
                <a:latin typeface="Calibri" pitchFamily="34" charset="0"/>
              </a:rPr>
              <a:t>dass der Schöpfer die Menschen von Anfang an als Mann und Frau geschaffen</a:t>
            </a:r>
            <a:r>
              <a:rPr lang="de-DE" altLang="de-DE" sz="2800" b="1">
                <a:solidFill>
                  <a:srgbClr val="0033CC"/>
                </a:solidFill>
                <a:latin typeface="Calibri" pitchFamily="34" charset="0"/>
              </a:rPr>
              <a:t> </a:t>
            </a:r>
            <a:r>
              <a:rPr lang="de-DE" altLang="de-DE" sz="2800" b="1">
                <a:latin typeface="Calibri" pitchFamily="34" charset="0"/>
              </a:rPr>
              <a:t>und gesagt hat</a:t>
            </a:r>
            <a:r>
              <a:rPr lang="de-DE" altLang="de-DE" sz="2800">
                <a:latin typeface="Calibri" pitchFamily="34" charset="0"/>
              </a:rPr>
              <a:t> (1. Mose 2,24)</a:t>
            </a:r>
            <a:r>
              <a:rPr lang="de-DE" altLang="de-DE" sz="2800" b="1">
                <a:latin typeface="Calibri" pitchFamily="34" charset="0"/>
              </a:rPr>
              <a:t>: ’Darum wird ein Mann seinen Vater und seine Mutter verlassen und an seiner Frau hangen, und die beiden werden </a:t>
            </a:r>
            <a:br>
              <a:rPr lang="de-DE" altLang="de-DE" sz="2800" b="1">
                <a:latin typeface="Calibri" pitchFamily="34" charset="0"/>
              </a:rPr>
            </a:br>
            <a:r>
              <a:rPr lang="de-DE" altLang="de-DE" sz="2800" b="1">
                <a:latin typeface="Calibri" pitchFamily="34" charset="0"/>
              </a:rPr>
              <a:t>e i n Fleisch sein’?“</a:t>
            </a:r>
          </a:p>
          <a:p>
            <a:pPr eaLnBrk="1" hangingPunct="1"/>
            <a:endParaRPr lang="de-DE" altLang="de-DE" sz="1000" b="1">
              <a:latin typeface="Calibri" pitchFamily="34" charset="0"/>
            </a:endParaRPr>
          </a:p>
          <a:p>
            <a:pPr eaLnBrk="1" hangingPunct="1"/>
            <a:r>
              <a:rPr lang="de-DE" altLang="de-DE" sz="2000">
                <a:latin typeface="Calibri" pitchFamily="34" charset="0"/>
              </a:rPr>
              <a:t>Matthäus 19,3f.</a:t>
            </a:r>
          </a:p>
        </p:txBody>
      </p:sp>
      <p:sp>
        <p:nvSpPr>
          <p:cNvPr id="3" name="Text Box 7"/>
          <p:cNvSpPr txBox="1">
            <a:spLocks noChangeArrowheads="1"/>
          </p:cNvSpPr>
          <p:nvPr/>
        </p:nvSpPr>
        <p:spPr bwMode="auto">
          <a:xfrm>
            <a:off x="806450" y="134938"/>
            <a:ext cx="7272338"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Jesus und der Schöpfungsbericht</a:t>
            </a:r>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Wort und Wissen\Desktop\mlot.jpg"/>
          <p:cNvPicPr>
            <a:picLocks noChangeAspect="1" noChangeArrowheads="1"/>
          </p:cNvPicPr>
          <p:nvPr/>
        </p:nvPicPr>
        <p:blipFill>
          <a:blip r:embed="rId3">
            <a:extLst>
              <a:ext uri="{28A0092B-C50C-407E-A947-70E740481C1C}">
                <a14:useLocalDpi xmlns:a14="http://schemas.microsoft.com/office/drawing/2010/main" val="0"/>
              </a:ext>
            </a:extLst>
          </a:blip>
          <a:srcRect b="-174"/>
          <a:stretch>
            <a:fillRect/>
          </a:stretch>
        </p:blipFill>
        <p:spPr bwMode="auto">
          <a:xfrm>
            <a:off x="922338" y="981075"/>
            <a:ext cx="7610475"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7"/>
          <p:cNvSpPr txBox="1">
            <a:spLocks noChangeArrowheads="1"/>
          </p:cNvSpPr>
          <p:nvPr/>
        </p:nvSpPr>
        <p:spPr bwMode="auto">
          <a:xfrm>
            <a:off x="863600" y="6237288"/>
            <a:ext cx="514856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spcBef>
                <a:spcPct val="50000"/>
              </a:spcBef>
            </a:pPr>
            <a:r>
              <a:rPr lang="de-DE" altLang="de-DE" sz="1600" dirty="0">
                <a:latin typeface="Calibri" pitchFamily="34" charset="0"/>
              </a:rPr>
              <a:t>https://antlab.gatech.edu/antlab/About_Me.html</a:t>
            </a:r>
          </a:p>
        </p:txBody>
      </p:sp>
      <p:sp>
        <p:nvSpPr>
          <p:cNvPr id="2" name="Rechteck 1"/>
          <p:cNvSpPr/>
          <p:nvPr/>
        </p:nvSpPr>
        <p:spPr>
          <a:xfrm>
            <a:off x="2459038" y="5084763"/>
            <a:ext cx="4537075" cy="1104900"/>
          </a:xfrm>
          <a:prstGeom prst="rect">
            <a:avLst/>
          </a:prstGeom>
          <a:solidFill>
            <a:srgbClr val="FFFF00">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 name="Textfeld 5"/>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4"/>
          <p:cNvSpPr txBox="1">
            <a:spLocks noChangeArrowheads="1"/>
          </p:cNvSpPr>
          <p:nvPr/>
        </p:nvSpPr>
        <p:spPr bwMode="auto">
          <a:xfrm>
            <a:off x="3868738" y="1330325"/>
            <a:ext cx="3584575"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latin typeface="Calibri" pitchFamily="34" charset="0"/>
              </a:rPr>
              <a:t>Geh zur Ameise, du Fauler,        betrachte ihr Verhalten und werde weise! Sie hat keinen Meister, keinen Aufseher und Gebieter, und doch sorgt sie im Sommer für Futter,      sammelt sich zur Erntezeit Vorrat.</a:t>
            </a:r>
          </a:p>
          <a:p>
            <a:pPr eaLnBrk="1" hangingPunct="1"/>
            <a:endParaRPr lang="de-DE" altLang="de-DE" sz="1200" b="1">
              <a:latin typeface="Calibri" pitchFamily="34" charset="0"/>
            </a:endParaRPr>
          </a:p>
          <a:p>
            <a:pPr eaLnBrk="1" hangingPunct="1"/>
            <a:r>
              <a:rPr lang="de-DE" altLang="de-DE" sz="2000">
                <a:latin typeface="Calibri" pitchFamily="34" charset="0"/>
              </a:rPr>
              <a:t>Sprüche 6,6-8</a:t>
            </a:r>
          </a:p>
        </p:txBody>
      </p:sp>
      <p:pic>
        <p:nvPicPr>
          <p:cNvPr id="78851" name="Picture 6" descr="Nathan M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403350"/>
            <a:ext cx="254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7"/>
          <p:cNvSpPr txBox="1">
            <a:spLocks noChangeArrowheads="1"/>
          </p:cNvSpPr>
          <p:nvPr/>
        </p:nvSpPr>
        <p:spPr bwMode="auto">
          <a:xfrm>
            <a:off x="827088" y="5300663"/>
            <a:ext cx="6646862"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spcBef>
                <a:spcPct val="50000"/>
              </a:spcBef>
            </a:pPr>
            <a:r>
              <a:rPr lang="de-DE" altLang="de-DE" sz="1800" dirty="0">
                <a:latin typeface="Calibri" pitchFamily="34" charset="0"/>
              </a:rPr>
              <a:t>Nathan </a:t>
            </a:r>
            <a:r>
              <a:rPr lang="de-DE" altLang="de-DE" sz="1800" dirty="0" err="1">
                <a:latin typeface="Calibri" pitchFamily="34" charset="0"/>
              </a:rPr>
              <a:t>Mlot</a:t>
            </a:r>
            <a:r>
              <a:rPr lang="de-DE" altLang="de-DE" sz="1800" dirty="0">
                <a:latin typeface="Calibri" pitchFamily="34" charset="0"/>
              </a:rPr>
              <a:t>,</a:t>
            </a:r>
            <a:br>
              <a:rPr lang="de-DE" altLang="de-DE" sz="1800" dirty="0">
                <a:latin typeface="Calibri" pitchFamily="34" charset="0"/>
              </a:rPr>
            </a:br>
            <a:r>
              <a:rPr lang="de-DE" altLang="de-DE" sz="1800" dirty="0">
                <a:latin typeface="Calibri" pitchFamily="34" charset="0"/>
              </a:rPr>
              <a:t>Georgia Institute </a:t>
            </a:r>
            <a:r>
              <a:rPr lang="de-DE" altLang="de-DE" sz="1800" dirty="0" err="1">
                <a:latin typeface="Calibri" pitchFamily="34" charset="0"/>
              </a:rPr>
              <a:t>of</a:t>
            </a:r>
            <a:r>
              <a:rPr lang="de-DE" altLang="de-DE" sz="1800" dirty="0">
                <a:latin typeface="Calibri" pitchFamily="34" charset="0"/>
              </a:rPr>
              <a:t> Technology,</a:t>
            </a:r>
            <a:br>
              <a:rPr lang="de-DE" altLang="de-DE" sz="1800" dirty="0">
                <a:latin typeface="Calibri" pitchFamily="34" charset="0"/>
              </a:rPr>
            </a:br>
            <a:r>
              <a:rPr lang="de-DE" altLang="de-DE" sz="1800" dirty="0">
                <a:latin typeface="Calibri" pitchFamily="34" charset="0"/>
              </a:rPr>
              <a:t>https://antlab.gatech.edu/antlab/About_Me.html</a:t>
            </a:r>
          </a:p>
        </p:txBody>
      </p:sp>
      <p:sp>
        <p:nvSpPr>
          <p:cNvPr id="6" name="Textfeld 5"/>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Ameisenfloß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7" name="Text Box 5"/>
          <p:cNvSpPr txBox="1">
            <a:spLocks noChangeArrowheads="1"/>
          </p:cNvSpPr>
          <p:nvPr/>
        </p:nvSpPr>
        <p:spPr bwMode="auto">
          <a:xfrm>
            <a:off x="2051050" y="3698875"/>
            <a:ext cx="6629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1938" indent="-261938"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buFontTx/>
              <a:buChar char="•"/>
            </a:pPr>
            <a:r>
              <a:rPr lang="de-DE" altLang="de-DE" sz="2000" b="1">
                <a:latin typeface="Calibri" pitchFamily="34" charset="0"/>
              </a:rPr>
              <a:t>32-36 Ameisen pro Quadratzentimeter</a:t>
            </a:r>
          </a:p>
          <a:p>
            <a:pPr eaLnBrk="1" hangingPunct="1">
              <a:spcAft>
                <a:spcPct val="20000"/>
              </a:spcAft>
              <a:buFontTx/>
              <a:buChar char="•"/>
            </a:pPr>
            <a:r>
              <a:rPr lang="de-DE" altLang="de-DE" sz="2000" b="1">
                <a:latin typeface="Calibri" pitchFamily="34" charset="0"/>
              </a:rPr>
              <a:t>Etwa die Hälfte bilden die unterste Tragschicht </a:t>
            </a:r>
          </a:p>
          <a:p>
            <a:pPr eaLnBrk="1" hangingPunct="1">
              <a:buFontTx/>
              <a:buChar char="•"/>
            </a:pPr>
            <a:r>
              <a:rPr lang="de-DE" altLang="de-DE" sz="2000" b="1">
                <a:latin typeface="Calibri" pitchFamily="34" charset="0"/>
              </a:rPr>
              <a:t>Luftbläschen ermöglichen Auftrieb und  Sauerstoffversorgung </a:t>
            </a:r>
          </a:p>
          <a:p>
            <a:pPr eaLnBrk="1" hangingPunct="1">
              <a:buFontTx/>
              <a:buChar char="•"/>
            </a:pPr>
            <a:r>
              <a:rPr lang="de-DE" altLang="de-DE" sz="2000" b="1">
                <a:latin typeface="Calibri" pitchFamily="34" charset="0"/>
              </a:rPr>
              <a:t>Die Ameisen agieren als Konstrukteure, Transporteure und Bauarbeiter und sind zugleich das Baumaterial.</a:t>
            </a:r>
          </a:p>
        </p:txBody>
      </p:sp>
      <p:sp>
        <p:nvSpPr>
          <p:cNvPr id="5" name="Textfeld 4"/>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803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2803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2803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2803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Ameisenfloss_2"/>
          <p:cNvPicPr>
            <a:picLocks noChangeAspect="1" noChangeArrowheads="1"/>
          </p:cNvPicPr>
          <p:nvPr/>
        </p:nvPicPr>
        <p:blipFill>
          <a:blip r:embed="rId3">
            <a:extLst>
              <a:ext uri="{28A0092B-C50C-407E-A947-70E740481C1C}">
                <a14:useLocalDpi xmlns:a14="http://schemas.microsoft.com/office/drawing/2010/main" val="0"/>
              </a:ext>
            </a:extLst>
          </a:blip>
          <a:srcRect b="5307"/>
          <a:stretch>
            <a:fillRect/>
          </a:stretch>
        </p:blipFill>
        <p:spPr bwMode="auto">
          <a:xfrm>
            <a:off x="0" y="981075"/>
            <a:ext cx="9144000" cy="577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 floating fire ant raft is pushed down on the surface of water.wmv">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Reinhard\Desktop\Beatenberg 2014\Feuerameisen-Verbindungen.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5" y="1387475"/>
            <a:ext cx="914400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Ameisenfloss_3"/>
          <p:cNvPicPr>
            <a:picLocks noChangeAspect="1" noChangeArrowheads="1"/>
          </p:cNvPicPr>
          <p:nvPr/>
        </p:nvPicPr>
        <p:blipFill>
          <a:blip r:embed="rId3">
            <a:extLst>
              <a:ext uri="{28A0092B-C50C-407E-A947-70E740481C1C}">
                <a14:useLocalDpi xmlns:a14="http://schemas.microsoft.com/office/drawing/2010/main" val="0"/>
              </a:ext>
            </a:extLst>
          </a:blip>
          <a:srcRect t="8968" b="16406"/>
          <a:stretch>
            <a:fillRect/>
          </a:stretch>
        </p:blipFill>
        <p:spPr bwMode="auto">
          <a:xfrm>
            <a:off x="1681163" y="974725"/>
            <a:ext cx="64008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4"/>
          <p:cNvSpPr txBox="1">
            <a:spLocks noChangeArrowheads="1"/>
          </p:cNvSpPr>
          <p:nvPr/>
        </p:nvSpPr>
        <p:spPr bwMode="auto">
          <a:xfrm>
            <a:off x="4143375" y="1030288"/>
            <a:ext cx="3859213" cy="247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lgn="r" eaLnBrk="1" hangingPunct="1">
              <a:spcBef>
                <a:spcPct val="50000"/>
              </a:spcBef>
            </a:pPr>
            <a:r>
              <a:rPr lang="de-DE" altLang="de-DE" sz="2000" b="1">
                <a:solidFill>
                  <a:schemeClr val="bg1"/>
                </a:solidFill>
                <a:latin typeface="Calibri" pitchFamily="34" charset="0"/>
                <a:cs typeface="Arial" charset="0"/>
              </a:rPr>
              <a:t>„My motivation for studying cooperative fire ant behavior </a:t>
            </a:r>
            <a:br>
              <a:rPr lang="de-DE" altLang="de-DE" sz="2000" b="1">
                <a:solidFill>
                  <a:schemeClr val="bg1"/>
                </a:solidFill>
                <a:latin typeface="Calibri" pitchFamily="34" charset="0"/>
                <a:cs typeface="Arial" charset="0"/>
              </a:rPr>
            </a:br>
            <a:r>
              <a:rPr lang="de-DE" altLang="de-DE" sz="2000" b="1">
                <a:solidFill>
                  <a:schemeClr val="bg1"/>
                </a:solidFill>
                <a:latin typeface="Calibri" pitchFamily="34" charset="0"/>
                <a:cs typeface="Arial" charset="0"/>
              </a:rPr>
              <a:t>roots in a desire </a:t>
            </a:r>
            <a:r>
              <a:rPr lang="de-DE" altLang="de-DE" sz="2000" b="1">
                <a:solidFill>
                  <a:srgbClr val="FFFF00"/>
                </a:solidFill>
                <a:latin typeface="Calibri" pitchFamily="34" charset="0"/>
                <a:cs typeface="Arial" charset="0"/>
              </a:rPr>
              <a:t>to better understand God’s creation </a:t>
            </a:r>
            <a:br>
              <a:rPr lang="de-DE" altLang="de-DE" sz="2000" b="1">
                <a:solidFill>
                  <a:srgbClr val="FFFF00"/>
                </a:solidFill>
                <a:latin typeface="Calibri" pitchFamily="34" charset="0"/>
                <a:cs typeface="Arial" charset="0"/>
              </a:rPr>
            </a:br>
            <a:r>
              <a:rPr lang="de-DE" altLang="de-DE" sz="2000" b="1">
                <a:solidFill>
                  <a:srgbClr val="FFFF00"/>
                </a:solidFill>
                <a:latin typeface="Calibri" pitchFamily="34" charset="0"/>
                <a:cs typeface="Arial" charset="0"/>
              </a:rPr>
              <a:t>and the design behind it</a:t>
            </a:r>
            <a:r>
              <a:rPr lang="de-DE" altLang="de-DE" sz="2000" b="1">
                <a:solidFill>
                  <a:schemeClr val="bg1"/>
                </a:solidFill>
                <a:latin typeface="Calibri" pitchFamily="34" charset="0"/>
                <a:cs typeface="Arial" charset="0"/>
              </a:rPr>
              <a:t>.“</a:t>
            </a:r>
          </a:p>
          <a:p>
            <a:pPr algn="r" eaLnBrk="1" hangingPunct="1">
              <a:spcBef>
                <a:spcPct val="50000"/>
              </a:spcBef>
            </a:pPr>
            <a:r>
              <a:rPr lang="de-DE" altLang="de-DE" sz="1600" b="1">
                <a:solidFill>
                  <a:schemeClr val="bg1"/>
                </a:solidFill>
                <a:latin typeface="Calibri" pitchFamily="34" charset="0"/>
                <a:cs typeface="Arial" charset="0"/>
              </a:rPr>
              <a:t>Nathan Mlot</a:t>
            </a:r>
            <a:br>
              <a:rPr lang="de-DE" altLang="de-DE" sz="1600" b="1">
                <a:solidFill>
                  <a:schemeClr val="bg1"/>
                </a:solidFill>
                <a:latin typeface="Calibri" pitchFamily="34" charset="0"/>
                <a:cs typeface="Arial" charset="0"/>
              </a:rPr>
            </a:br>
            <a:r>
              <a:rPr lang="de-DE" altLang="de-DE" sz="1600" b="1">
                <a:solidFill>
                  <a:schemeClr val="bg1"/>
                </a:solidFill>
                <a:latin typeface="Calibri" pitchFamily="34" charset="0"/>
                <a:cs typeface="Arial" charset="0"/>
              </a:rPr>
              <a:t>http://antlab.gatech.edu/antlab/</a:t>
            </a:r>
            <a:br>
              <a:rPr lang="de-DE" altLang="de-DE" sz="1600" b="1">
                <a:solidFill>
                  <a:schemeClr val="bg1"/>
                </a:solidFill>
                <a:latin typeface="Calibri" pitchFamily="34" charset="0"/>
                <a:cs typeface="Arial" charset="0"/>
              </a:rPr>
            </a:br>
            <a:r>
              <a:rPr lang="de-DE" altLang="de-DE" sz="1600" b="1">
                <a:solidFill>
                  <a:schemeClr val="bg1"/>
                </a:solidFill>
                <a:latin typeface="Calibri" pitchFamily="34" charset="0"/>
                <a:cs typeface="Arial" charset="0"/>
              </a:rPr>
              <a:t>The_Ant_Raft.html</a:t>
            </a:r>
          </a:p>
        </p:txBody>
      </p:sp>
      <p:pic>
        <p:nvPicPr>
          <p:cNvPr id="83972" name="Picture 6" descr="Nathan Ml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974725"/>
            <a:ext cx="1763712"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Ameisenfloss_3"/>
          <p:cNvPicPr>
            <a:picLocks noChangeAspect="1" noChangeArrowheads="1"/>
          </p:cNvPicPr>
          <p:nvPr/>
        </p:nvPicPr>
        <p:blipFill>
          <a:blip r:embed="rId3">
            <a:extLst>
              <a:ext uri="{28A0092B-C50C-407E-A947-70E740481C1C}">
                <a14:useLocalDpi xmlns:a14="http://schemas.microsoft.com/office/drawing/2010/main" val="0"/>
              </a:ext>
            </a:extLst>
          </a:blip>
          <a:srcRect t="8968" b="16406"/>
          <a:stretch>
            <a:fillRect/>
          </a:stretch>
        </p:blipFill>
        <p:spPr bwMode="auto">
          <a:xfrm>
            <a:off x="1681163" y="974725"/>
            <a:ext cx="64008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6" descr="Nathan Ml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974725"/>
            <a:ext cx="1763712"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4"/>
          <p:cNvSpPr txBox="1">
            <a:spLocks noChangeArrowheads="1"/>
          </p:cNvSpPr>
          <p:nvPr/>
        </p:nvSpPr>
        <p:spPr bwMode="auto">
          <a:xfrm>
            <a:off x="4124325" y="1054100"/>
            <a:ext cx="3859213"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lgn="r" eaLnBrk="1" hangingPunct="1">
              <a:spcBef>
                <a:spcPct val="50000"/>
              </a:spcBef>
            </a:pPr>
            <a:r>
              <a:rPr lang="de-DE" altLang="de-DE" sz="2000" b="1">
                <a:solidFill>
                  <a:schemeClr val="bg1"/>
                </a:solidFill>
                <a:latin typeface="Calibri" pitchFamily="34" charset="0"/>
                <a:cs typeface="Arial" charset="0"/>
              </a:rPr>
              <a:t>„Meine Motivation, das kooperative Verhalten der Feuerameisen zu untersuchen, wurzelt im Wunsch, </a:t>
            </a:r>
            <a:r>
              <a:rPr lang="de-DE" altLang="de-DE" sz="2000" b="1">
                <a:solidFill>
                  <a:srgbClr val="FFFF00"/>
                </a:solidFill>
                <a:latin typeface="Calibri" pitchFamily="34" charset="0"/>
                <a:cs typeface="Arial" charset="0"/>
              </a:rPr>
              <a:t>Gottes Schöpfung und das Design dahinter besser zu verstehen</a:t>
            </a:r>
            <a:r>
              <a:rPr lang="de-DE" altLang="de-DE" sz="2000" b="1">
                <a:solidFill>
                  <a:schemeClr val="bg1"/>
                </a:solidFill>
                <a:latin typeface="Calibri" pitchFamily="34" charset="0"/>
                <a:cs typeface="Arial" charset="0"/>
              </a:rPr>
              <a:t>.“</a:t>
            </a:r>
          </a:p>
          <a:p>
            <a:pPr algn="r" eaLnBrk="1" hangingPunct="1">
              <a:spcBef>
                <a:spcPct val="50000"/>
              </a:spcBef>
            </a:pPr>
            <a:r>
              <a:rPr lang="de-DE" altLang="de-DE" sz="1600" b="1">
                <a:solidFill>
                  <a:schemeClr val="bg1"/>
                </a:solidFill>
                <a:latin typeface="Calibri" pitchFamily="34" charset="0"/>
                <a:cs typeface="Arial" charset="0"/>
              </a:rPr>
              <a:t>Nathan Mlot</a:t>
            </a:r>
            <a:br>
              <a:rPr lang="de-DE" altLang="de-DE" sz="1600" b="1">
                <a:solidFill>
                  <a:schemeClr val="bg1"/>
                </a:solidFill>
                <a:latin typeface="Calibri" pitchFamily="34" charset="0"/>
                <a:cs typeface="Arial" charset="0"/>
              </a:rPr>
            </a:br>
            <a:r>
              <a:rPr lang="de-DE" altLang="de-DE" sz="1600" b="1">
                <a:solidFill>
                  <a:schemeClr val="bg1"/>
                </a:solidFill>
                <a:latin typeface="Calibri" pitchFamily="34" charset="0"/>
                <a:cs typeface="Arial" charset="0"/>
              </a:rPr>
              <a:t>http://antlab.gatech.edu/antlab/</a:t>
            </a:r>
            <a:br>
              <a:rPr lang="de-DE" altLang="de-DE" sz="1600" b="1">
                <a:solidFill>
                  <a:schemeClr val="bg1"/>
                </a:solidFill>
                <a:latin typeface="Calibri" pitchFamily="34" charset="0"/>
                <a:cs typeface="Arial" charset="0"/>
              </a:rPr>
            </a:br>
            <a:r>
              <a:rPr lang="de-DE" altLang="de-DE" sz="1600" b="1">
                <a:solidFill>
                  <a:schemeClr val="bg1"/>
                </a:solidFill>
                <a:latin typeface="Calibri" pitchFamily="34" charset="0"/>
                <a:cs typeface="Arial" charset="0"/>
              </a:rPr>
              <a:t>The_Ant_Raft.html</a:t>
            </a:r>
          </a:p>
        </p:txBody>
      </p:sp>
      <p:sp>
        <p:nvSpPr>
          <p:cNvPr id="6" name="Textfeld 5"/>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Ameisenfloss_3"/>
          <p:cNvPicPr>
            <a:picLocks noChangeAspect="1" noChangeArrowheads="1"/>
          </p:cNvPicPr>
          <p:nvPr/>
        </p:nvPicPr>
        <p:blipFill>
          <a:blip r:embed="rId3">
            <a:extLst>
              <a:ext uri="{28A0092B-C50C-407E-A947-70E740481C1C}">
                <a14:useLocalDpi xmlns:a14="http://schemas.microsoft.com/office/drawing/2010/main" val="0"/>
              </a:ext>
            </a:extLst>
          </a:blip>
          <a:srcRect t="8968" b="16406"/>
          <a:stretch>
            <a:fillRect/>
          </a:stretch>
        </p:blipFill>
        <p:spPr bwMode="auto">
          <a:xfrm>
            <a:off x="1681163" y="974725"/>
            <a:ext cx="64008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4"/>
          <p:cNvSpPr txBox="1">
            <a:spLocks noChangeArrowheads="1"/>
          </p:cNvSpPr>
          <p:nvPr/>
        </p:nvSpPr>
        <p:spPr bwMode="auto">
          <a:xfrm>
            <a:off x="4070350" y="1054100"/>
            <a:ext cx="3859213"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lgn="r" eaLnBrk="1" hangingPunct="1">
              <a:spcBef>
                <a:spcPct val="50000"/>
              </a:spcBef>
            </a:pPr>
            <a:r>
              <a:rPr lang="de-DE" altLang="de-DE" sz="2000" b="1">
                <a:solidFill>
                  <a:schemeClr val="bg1"/>
                </a:solidFill>
                <a:latin typeface="Calibri" pitchFamily="34" charset="0"/>
                <a:cs typeface="Arial" charset="0"/>
              </a:rPr>
              <a:t>1. Das System „Ameisenfloß“ </a:t>
            </a:r>
            <a:br>
              <a:rPr lang="de-DE" altLang="de-DE" sz="2000" b="1">
                <a:solidFill>
                  <a:schemeClr val="bg1"/>
                </a:solidFill>
                <a:latin typeface="Calibri" pitchFamily="34" charset="0"/>
                <a:cs typeface="Arial" charset="0"/>
              </a:rPr>
            </a:br>
            <a:r>
              <a:rPr lang="de-DE" altLang="de-DE" sz="2000" b="1">
                <a:solidFill>
                  <a:schemeClr val="bg1"/>
                </a:solidFill>
                <a:latin typeface="Calibri" pitchFamily="34" charset="0"/>
                <a:cs typeface="Arial" charset="0"/>
              </a:rPr>
              <a:t>ist ohne Plan / Schöpfer </a:t>
            </a:r>
            <a:br>
              <a:rPr lang="de-DE" altLang="de-DE" sz="2000" b="1">
                <a:solidFill>
                  <a:schemeClr val="bg1"/>
                </a:solidFill>
                <a:latin typeface="Calibri" pitchFamily="34" charset="0"/>
                <a:cs typeface="Arial" charset="0"/>
              </a:rPr>
            </a:br>
            <a:r>
              <a:rPr lang="de-DE" altLang="de-DE" sz="2000" b="1">
                <a:solidFill>
                  <a:schemeClr val="bg1"/>
                </a:solidFill>
                <a:latin typeface="Calibri" pitchFamily="34" charset="0"/>
                <a:cs typeface="Arial" charset="0"/>
              </a:rPr>
              <a:t>nicht verstehbar.</a:t>
            </a:r>
          </a:p>
          <a:p>
            <a:pPr algn="r" eaLnBrk="1" hangingPunct="1">
              <a:spcBef>
                <a:spcPts val="600"/>
              </a:spcBef>
            </a:pPr>
            <a:r>
              <a:rPr lang="de-DE" altLang="de-DE" sz="2000" b="1">
                <a:solidFill>
                  <a:schemeClr val="bg1"/>
                </a:solidFill>
                <a:latin typeface="Calibri" pitchFamily="34" charset="0"/>
                <a:cs typeface="Arial" charset="0"/>
              </a:rPr>
              <a:t>2. Der Glaube an einen Schöpfer motiviert Forschung.</a:t>
            </a:r>
          </a:p>
          <a:p>
            <a:pPr algn="r" eaLnBrk="1" hangingPunct="1">
              <a:spcBef>
                <a:spcPts val="600"/>
              </a:spcBef>
            </a:pPr>
            <a:r>
              <a:rPr lang="de-DE" altLang="de-DE" sz="2000" b="1">
                <a:solidFill>
                  <a:schemeClr val="bg1"/>
                </a:solidFill>
                <a:latin typeface="Calibri" pitchFamily="34" charset="0"/>
                <a:cs typeface="Arial" charset="0"/>
              </a:rPr>
              <a:t>3. Wer Wissenschaft betreibt, entdeckt die Spuren des Schöpfers.</a:t>
            </a:r>
            <a:endParaRPr lang="de-DE" altLang="de-DE" sz="1600" b="1">
              <a:solidFill>
                <a:schemeClr val="bg1"/>
              </a:solidFill>
              <a:latin typeface="Calibri" pitchFamily="34" charset="0"/>
              <a:cs typeface="Arial" charset="0"/>
            </a:endParaRPr>
          </a:p>
          <a:p>
            <a:pPr algn="r" eaLnBrk="1" hangingPunct="1">
              <a:spcBef>
                <a:spcPts val="600"/>
              </a:spcBef>
            </a:pPr>
            <a:endParaRPr lang="de-DE" altLang="de-DE" sz="2000" b="1">
              <a:solidFill>
                <a:schemeClr val="bg1"/>
              </a:solidFill>
              <a:latin typeface="Calibri" pitchFamily="34" charset="0"/>
              <a:cs typeface="Arial" charset="0"/>
            </a:endParaRPr>
          </a:p>
          <a:p>
            <a:pPr algn="r" eaLnBrk="1" hangingPunct="1">
              <a:spcBef>
                <a:spcPct val="50000"/>
              </a:spcBef>
            </a:pPr>
            <a:endParaRPr lang="de-DE" altLang="de-DE" sz="2000" b="1">
              <a:solidFill>
                <a:schemeClr val="bg1"/>
              </a:solidFill>
              <a:latin typeface="Calibri" pitchFamily="34" charset="0"/>
              <a:cs typeface="Arial" charset="0"/>
            </a:endParaRPr>
          </a:p>
          <a:p>
            <a:pPr algn="r" eaLnBrk="1" hangingPunct="1">
              <a:spcBef>
                <a:spcPct val="50000"/>
              </a:spcBef>
            </a:pPr>
            <a:endParaRPr lang="de-DE" altLang="de-DE" sz="1600" b="1">
              <a:solidFill>
                <a:schemeClr val="bg1"/>
              </a:solidFill>
              <a:latin typeface="Calibri" pitchFamily="34" charset="0"/>
              <a:cs typeface="Arial" charset="0"/>
            </a:endParaRPr>
          </a:p>
        </p:txBody>
      </p:sp>
      <p:pic>
        <p:nvPicPr>
          <p:cNvPr id="87044" name="Picture 6" descr="Nathan Ml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974725"/>
            <a:ext cx="1763712"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a:spLocks noChangeArrowheads="1"/>
          </p:cNvSpPr>
          <p:nvPr/>
        </p:nvSpPr>
        <p:spPr bwMode="auto">
          <a:xfrm>
            <a:off x="900113" y="188913"/>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a:solidFill>
                  <a:schemeClr val="bg1">
                    <a:lumMod val="95000"/>
                  </a:schemeClr>
                </a:solidFill>
                <a:latin typeface="Calibri" pitchFamily="34" charset="0"/>
              </a:rPr>
              <a:t>Geschaffen oder von alleine entstanden?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feld 1"/>
          <p:cNvSpPr txBox="1">
            <a:spLocks noChangeArrowheads="1"/>
          </p:cNvSpPr>
          <p:nvPr/>
        </p:nvSpPr>
        <p:spPr bwMode="auto">
          <a:xfrm>
            <a:off x="2124075" y="2349500"/>
            <a:ext cx="467995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algn="ctr" eaLnBrk="1" hangingPunct="1"/>
            <a:r>
              <a:rPr lang="de-DE" altLang="de-DE" sz="6000" b="1">
                <a:latin typeface="Calibri" pitchFamily="34" charset="0"/>
                <a:cs typeface="Calibri" pitchFamily="34" charset="0"/>
              </a:rPr>
              <a:t>Anhänge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87624" y="1484784"/>
            <a:ext cx="6696744" cy="3724096"/>
          </a:xfrm>
          <a:prstGeom prst="rect">
            <a:avLst/>
          </a:prstGeom>
          <a:noFill/>
        </p:spPr>
        <p:txBody>
          <a:bodyPr wrap="square" rtlCol="0">
            <a:spAutoFit/>
          </a:bodyPr>
          <a:lstStyle/>
          <a:p>
            <a:pPr algn="ctr"/>
            <a:r>
              <a:rPr lang="de-DE" sz="6000" b="1" dirty="0" smtClean="0">
                <a:solidFill>
                  <a:srgbClr val="0033CC"/>
                </a:solidFill>
                <a:latin typeface="Calibri" panose="020F0502020204030204" pitchFamily="34" charset="0"/>
                <a:cs typeface="Calibri" panose="020F0502020204030204" pitchFamily="34" charset="0"/>
              </a:rPr>
              <a:t>Teil 2</a:t>
            </a:r>
          </a:p>
          <a:p>
            <a:pPr algn="ctr"/>
            <a:r>
              <a:rPr lang="de-DE" sz="4400" b="1" dirty="0">
                <a:latin typeface="Calibri" panose="020F0502020204030204" pitchFamily="34" charset="0"/>
                <a:cs typeface="Calibri" panose="020F0502020204030204" pitchFamily="34" charset="0"/>
              </a:rPr>
              <a:t>Daten und Deutungen: Naturwissenschaftliche Befunde und ihre </a:t>
            </a:r>
            <a:r>
              <a:rPr lang="de-DE" sz="4400" b="1" dirty="0" smtClean="0">
                <a:latin typeface="Calibri" panose="020F0502020204030204" pitchFamily="34" charset="0"/>
                <a:cs typeface="Calibri" panose="020F0502020204030204" pitchFamily="34" charset="0"/>
              </a:rPr>
              <a:t>Interpretation</a:t>
            </a:r>
            <a:endParaRPr lang="de-DE" sz="4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48463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D:\Reinhard\Vorträge_Tagungen\Unterricht Bekenntnisschulen\VEBS-Seminar Sek I\Bilder\AdobeStock_265402325-1_k_aus.jpg"/>
          <p:cNvPicPr>
            <a:picLocks noChangeAspect="1" noChangeArrowheads="1"/>
          </p:cNvPicPr>
          <p:nvPr/>
        </p:nvPicPr>
        <p:blipFill>
          <a:blip r:embed="rId3" cstate="print">
            <a:extLst>
              <a:ext uri="{28A0092B-C50C-407E-A947-70E740481C1C}">
                <a14:useLocalDpi xmlns:a14="http://schemas.microsoft.com/office/drawing/2010/main" val="0"/>
              </a:ext>
            </a:extLst>
          </a:blip>
          <a:srcRect l="2422" r="1067" b="13693"/>
          <a:stretch>
            <a:fillRect/>
          </a:stretch>
        </p:blipFill>
        <p:spPr bwMode="auto">
          <a:xfrm>
            <a:off x="0" y="939800"/>
            <a:ext cx="9144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feld 2"/>
          <p:cNvSpPr txBox="1">
            <a:spLocks noChangeArrowheads="1"/>
          </p:cNvSpPr>
          <p:nvPr/>
        </p:nvSpPr>
        <p:spPr bwMode="auto">
          <a:xfrm>
            <a:off x="765175" y="1276350"/>
            <a:ext cx="5832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800" b="1">
                <a:solidFill>
                  <a:schemeClr val="bg1"/>
                </a:solidFill>
                <a:latin typeface="Calibri" pitchFamily="34" charset="0"/>
              </a:rPr>
              <a:t>Was braucht ein Vogel zum Fliegen?</a:t>
            </a:r>
            <a:endParaRPr lang="de-DE" altLang="de-DE" b="1">
              <a:solidFill>
                <a:schemeClr val="bg1"/>
              </a:solidFill>
              <a:latin typeface="Calibri" pitchFamily="34" charset="0"/>
            </a:endParaRPr>
          </a:p>
        </p:txBody>
      </p:sp>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3"/>
          <p:cNvSpPr txBox="1">
            <a:spLocks noChangeArrowheads="1"/>
          </p:cNvSpPr>
          <p:nvPr/>
        </p:nvSpPr>
        <p:spPr bwMode="auto">
          <a:xfrm>
            <a:off x="3867150" y="1277938"/>
            <a:ext cx="4737100"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5900" indent="-215900"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buFont typeface="Arial" charset="0"/>
              <a:buChar char="•"/>
            </a:pPr>
            <a:r>
              <a:rPr lang="de-DE" altLang="de-DE" sz="2200" b="1">
                <a:latin typeface="Calibri" pitchFamily="34" charset="0"/>
                <a:cs typeface="Arial" charset="0"/>
              </a:rPr>
              <a:t>Geeignetes Material (Federproteine, Leichtbau)</a:t>
            </a:r>
          </a:p>
          <a:p>
            <a:pPr eaLnBrk="1" hangingPunct="1">
              <a:buFont typeface="Arial" charset="0"/>
              <a:buChar char="•"/>
            </a:pPr>
            <a:r>
              <a:rPr lang="de-DE" altLang="de-DE" sz="2200" b="1">
                <a:latin typeface="Calibri" pitchFamily="34" charset="0"/>
                <a:cs typeface="Arial" charset="0"/>
              </a:rPr>
              <a:t>Federstruktur</a:t>
            </a:r>
          </a:p>
          <a:p>
            <a:pPr eaLnBrk="1" hangingPunct="1">
              <a:buFont typeface="Arial" charset="0"/>
              <a:buChar char="•"/>
            </a:pPr>
            <a:r>
              <a:rPr lang="de-DE" altLang="de-DE" sz="2200" b="1">
                <a:latin typeface="Calibri" pitchFamily="34" charset="0"/>
                <a:cs typeface="Arial" charset="0"/>
              </a:rPr>
              <a:t>Einsenkung in der Haut</a:t>
            </a:r>
          </a:p>
          <a:p>
            <a:pPr eaLnBrk="1" hangingPunct="1">
              <a:buFont typeface="Arial" charset="0"/>
              <a:buChar char="•"/>
            </a:pPr>
            <a:r>
              <a:rPr lang="de-DE" altLang="de-DE" sz="2200" b="1">
                <a:latin typeface="Calibri" pitchFamily="34" charset="0"/>
                <a:cs typeface="Arial" charset="0"/>
              </a:rPr>
              <a:t>Muskulatur, Innervierung, Versorgung </a:t>
            </a:r>
          </a:p>
          <a:p>
            <a:pPr eaLnBrk="1" hangingPunct="1">
              <a:buFont typeface="Arial" charset="0"/>
              <a:buChar char="•"/>
            </a:pPr>
            <a:r>
              <a:rPr lang="de-DE" altLang="de-DE" sz="2200" b="1">
                <a:latin typeface="Calibri" pitchFamily="34" charset="0"/>
                <a:cs typeface="Arial" charset="0"/>
              </a:rPr>
              <a:t>Sinnesorgane</a:t>
            </a:r>
          </a:p>
          <a:p>
            <a:pPr eaLnBrk="1" hangingPunct="1">
              <a:buFont typeface="Arial" charset="0"/>
              <a:buChar char="•"/>
            </a:pPr>
            <a:endParaRPr lang="de-DE" altLang="de-DE" sz="900" b="1">
              <a:latin typeface="Calibri" pitchFamily="34" charset="0"/>
              <a:cs typeface="Arial" charset="0"/>
            </a:endParaRPr>
          </a:p>
          <a:p>
            <a:pPr eaLnBrk="1" hangingPunct="1">
              <a:buFont typeface="Arial" charset="0"/>
              <a:buChar char="•"/>
            </a:pPr>
            <a:r>
              <a:rPr lang="de-DE" altLang="de-DE" sz="2200" b="1">
                <a:latin typeface="Calibri" pitchFamily="34" charset="0"/>
                <a:cs typeface="Arial" charset="0"/>
              </a:rPr>
              <a:t>Steuerungsmechanismen</a:t>
            </a:r>
          </a:p>
          <a:p>
            <a:pPr eaLnBrk="1" hangingPunct="1">
              <a:buFont typeface="Arial" charset="0"/>
              <a:buChar char="•"/>
            </a:pPr>
            <a:r>
              <a:rPr lang="de-DE" altLang="de-DE" sz="2200" b="1">
                <a:latin typeface="Calibri" pitchFamily="34" charset="0"/>
                <a:cs typeface="Arial" charset="0"/>
              </a:rPr>
              <a:t>Federkleid</a:t>
            </a:r>
          </a:p>
          <a:p>
            <a:pPr eaLnBrk="1" hangingPunct="1">
              <a:buFont typeface="Arial" charset="0"/>
              <a:buChar char="•"/>
            </a:pPr>
            <a:r>
              <a:rPr lang="de-DE" altLang="de-DE" sz="2200" b="1">
                <a:latin typeface="Calibri" pitchFamily="34" charset="0"/>
                <a:cs typeface="Arial" charset="0"/>
              </a:rPr>
              <a:t>Instandhaltung, Wartung, Pflege </a:t>
            </a:r>
          </a:p>
          <a:p>
            <a:pPr eaLnBrk="1" hangingPunct="1">
              <a:buFont typeface="Arial" charset="0"/>
              <a:buChar char="•"/>
            </a:pPr>
            <a:r>
              <a:rPr lang="de-DE" altLang="de-DE" sz="2200" b="1">
                <a:latin typeface="Calibri" pitchFamily="34" charset="0"/>
                <a:cs typeface="Arial" charset="0"/>
              </a:rPr>
              <a:t>Flugmuskulatur</a:t>
            </a:r>
          </a:p>
          <a:p>
            <a:pPr eaLnBrk="1" hangingPunct="1">
              <a:buFont typeface="Arial" charset="0"/>
              <a:buChar char="•"/>
            </a:pPr>
            <a:r>
              <a:rPr lang="de-DE" altLang="de-DE" sz="2200" b="1">
                <a:latin typeface="Calibri" pitchFamily="34" charset="0"/>
                <a:cs typeface="Arial" charset="0"/>
              </a:rPr>
              <a:t>Details des Körperbaus</a:t>
            </a:r>
          </a:p>
          <a:p>
            <a:pPr eaLnBrk="1" hangingPunct="1">
              <a:buFont typeface="Arial" charset="0"/>
              <a:buChar char="•"/>
            </a:pPr>
            <a:r>
              <a:rPr lang="de-DE" altLang="de-DE" sz="2200" b="1" i="1">
                <a:solidFill>
                  <a:srgbClr val="0033CC"/>
                </a:solidFill>
                <a:latin typeface="Calibri" pitchFamily="34" charset="0"/>
                <a:cs typeface="Arial" charset="0"/>
              </a:rPr>
              <a:t>Vielfache Abstimmungen über mehrere Ebenen hinweg</a:t>
            </a:r>
          </a:p>
        </p:txBody>
      </p:sp>
      <p:sp>
        <p:nvSpPr>
          <p:cNvPr id="5" name="Textfeld 3"/>
          <p:cNvSpPr txBox="1">
            <a:spLocks noChangeArrowheads="1"/>
          </p:cNvSpPr>
          <p:nvPr/>
        </p:nvSpPr>
        <p:spPr bwMode="auto">
          <a:xfrm>
            <a:off x="882650" y="4318000"/>
            <a:ext cx="270668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5900" indent="-215900"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buFont typeface="Arial" charset="0"/>
              <a:buChar char="•"/>
            </a:pPr>
            <a:r>
              <a:rPr lang="de-DE" altLang="de-DE" sz="2200" b="1">
                <a:latin typeface="Calibri" pitchFamily="34" charset="0"/>
                <a:cs typeface="Arial" charset="0"/>
              </a:rPr>
              <a:t>Start</a:t>
            </a:r>
          </a:p>
          <a:p>
            <a:pPr eaLnBrk="1" hangingPunct="1">
              <a:buFont typeface="Arial" charset="0"/>
              <a:buChar char="•"/>
            </a:pPr>
            <a:r>
              <a:rPr lang="de-DE" altLang="de-DE" sz="2200" b="1">
                <a:latin typeface="Calibri" pitchFamily="34" charset="0"/>
                <a:cs typeface="Arial" charset="0"/>
              </a:rPr>
              <a:t>Landung</a:t>
            </a:r>
          </a:p>
          <a:p>
            <a:pPr eaLnBrk="1" hangingPunct="1">
              <a:buFont typeface="Arial" charset="0"/>
              <a:buChar char="•"/>
            </a:pPr>
            <a:r>
              <a:rPr lang="de-DE" altLang="de-DE" sz="2200" b="1">
                <a:latin typeface="Calibri" pitchFamily="34" charset="0"/>
                <a:cs typeface="Arial" charset="0"/>
              </a:rPr>
              <a:t>Mauser</a:t>
            </a:r>
          </a:p>
          <a:p>
            <a:pPr eaLnBrk="1" hangingPunct="1">
              <a:buFont typeface="Arial" charset="0"/>
              <a:buChar char="•"/>
            </a:pPr>
            <a:r>
              <a:rPr lang="de-DE" altLang="de-DE" sz="2200" b="1">
                <a:latin typeface="Calibri" pitchFamily="34" charset="0"/>
                <a:cs typeface="Arial" charset="0"/>
              </a:rPr>
              <a:t>Federbildung (Ontogenese)</a:t>
            </a:r>
          </a:p>
        </p:txBody>
      </p:sp>
      <p:pic>
        <p:nvPicPr>
          <p:cNvPr id="91140" name="Picture 4" descr="D:\Reinhard\SIJ\sij262(2019)\Raben und Affen\Raben-Affen_05.jpg"/>
          <p:cNvPicPr>
            <a:picLocks noChangeAspect="1" noChangeArrowheads="1"/>
          </p:cNvPicPr>
          <p:nvPr/>
        </p:nvPicPr>
        <p:blipFill>
          <a:blip r:embed="rId3">
            <a:extLst>
              <a:ext uri="{28A0092B-C50C-407E-A947-70E740481C1C}">
                <a14:useLocalDpi xmlns:a14="http://schemas.microsoft.com/office/drawing/2010/main" val="0"/>
              </a:ext>
            </a:extLst>
          </a:blip>
          <a:srcRect l="211" t="6459" r="-1698" b="6076"/>
          <a:stretch>
            <a:fillRect/>
          </a:stretch>
        </p:blipFill>
        <p:spPr bwMode="auto">
          <a:xfrm>
            <a:off x="942975" y="1277938"/>
            <a:ext cx="29083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PC_2012_170510\Reinhard\SIJ\sij241(2017)\Bilder Hauptbeiträge\fotolia_380287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21424">
            <a:off x="95250" y="1143000"/>
            <a:ext cx="6610350" cy="443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rcRect t="1225" b="510"/>
          <a:stretch>
            <a:fillRect/>
          </a:stretch>
        </p:blipFill>
        <p:spPr bwMode="auto">
          <a:xfrm>
            <a:off x="5988050" y="1262063"/>
            <a:ext cx="1366838"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mit Pfeil 5"/>
          <p:cNvCxnSpPr/>
          <p:nvPr/>
        </p:nvCxnSpPr>
        <p:spPr>
          <a:xfrm flipH="1">
            <a:off x="7451725" y="5127625"/>
            <a:ext cx="1512888" cy="503238"/>
          </a:xfrm>
          <a:prstGeom prst="straightConnector1">
            <a:avLst/>
          </a:prstGeom>
          <a:ln w="5715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 name="Textfeld 6"/>
          <p:cNvSpPr txBox="1">
            <a:spLocks noChangeArrowheads="1"/>
          </p:cNvSpPr>
          <p:nvPr/>
        </p:nvSpPr>
        <p:spPr bwMode="auto">
          <a:xfrm rot="-1090252">
            <a:off x="7723188" y="4838700"/>
            <a:ext cx="1274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latin typeface="Calibri" pitchFamily="34" charset="0"/>
              </a:rPr>
              <a:t>Follikel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002400"/>
            <a:ext cx="6480721" cy="5388694"/>
          </a:xfrm>
          <a:prstGeom prst="rect">
            <a:avLst/>
          </a:prstGeom>
          <a:ln>
            <a:noFill/>
          </a:ln>
          <a:effectLst>
            <a:softEdge rad="112500"/>
          </a:effectLst>
        </p:spPr>
      </p:pic>
      <p:sp>
        <p:nvSpPr>
          <p:cNvPr id="5" name="Rechteck 4"/>
          <p:cNvSpPr/>
          <p:nvPr/>
        </p:nvSpPr>
        <p:spPr>
          <a:xfrm>
            <a:off x="3059113" y="1270000"/>
            <a:ext cx="720725" cy="358775"/>
          </a:xfrm>
          <a:prstGeom prst="rect">
            <a:avLst/>
          </a:prstGeom>
          <a:solidFill>
            <a:srgbClr val="FFFF00">
              <a:alpha val="30196"/>
            </a:srgb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Rechteck 6"/>
          <p:cNvSpPr/>
          <p:nvPr/>
        </p:nvSpPr>
        <p:spPr>
          <a:xfrm>
            <a:off x="1619250" y="1773238"/>
            <a:ext cx="720725" cy="287337"/>
          </a:xfrm>
          <a:prstGeom prst="rect">
            <a:avLst/>
          </a:prstGeom>
          <a:solidFill>
            <a:srgbClr val="FFFF00">
              <a:alpha val="30196"/>
            </a:srgb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p:cNvSpPr/>
          <p:nvPr/>
        </p:nvSpPr>
        <p:spPr>
          <a:xfrm>
            <a:off x="6497638" y="4791075"/>
            <a:ext cx="792162" cy="287338"/>
          </a:xfrm>
          <a:prstGeom prst="rect">
            <a:avLst/>
          </a:prstGeom>
          <a:solidFill>
            <a:srgbClr val="FFFF00">
              <a:alpha val="30196"/>
            </a:srgb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3190" name="Textfeld 2"/>
          <p:cNvSpPr txBox="1">
            <a:spLocks noChangeArrowheads="1"/>
          </p:cNvSpPr>
          <p:nvPr/>
        </p:nvSpPr>
        <p:spPr bwMode="auto">
          <a:xfrm>
            <a:off x="7451725" y="4706938"/>
            <a:ext cx="1368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1400" b="1">
                <a:latin typeface="Calibri" pitchFamily="34" charset="0"/>
              </a:rPr>
              <a:t>in den Körper eingesenkter Teil des Schafts</a:t>
            </a:r>
          </a:p>
          <a:p>
            <a:pPr eaLnBrk="1" hangingPunct="1"/>
            <a:r>
              <a:rPr lang="de-DE" altLang="de-DE" sz="1400" b="1">
                <a:latin typeface="Calibri" pitchFamily="34" charset="0"/>
              </a:rPr>
              <a:t>(„Spule“)</a:t>
            </a:r>
          </a:p>
        </p:txBody>
      </p:sp>
      <p:sp>
        <p:nvSpPr>
          <p:cNvPr id="93191" name="Textfeld 1"/>
          <p:cNvSpPr txBox="1">
            <a:spLocks noChangeArrowheads="1"/>
          </p:cNvSpPr>
          <p:nvPr/>
        </p:nvSpPr>
        <p:spPr bwMode="auto">
          <a:xfrm>
            <a:off x="7451725" y="1773238"/>
            <a:ext cx="1512888" cy="1938337"/>
          </a:xfrm>
          <a:prstGeom prst="rect">
            <a:avLst/>
          </a:prstGeom>
          <a:solidFill>
            <a:srgbClr val="CCFF99"/>
          </a:solidFill>
          <a:ln w="28575">
            <a:solidFill>
              <a:srgbClr val="000000"/>
            </a:solidFill>
            <a:miter lim="800000"/>
            <a:headEnd/>
            <a:tailEnd/>
          </a:ln>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b="1">
                <a:solidFill>
                  <a:srgbClr val="0000CC"/>
                </a:solidFill>
                <a:latin typeface="Calibri" pitchFamily="34" charset="0"/>
              </a:rPr>
              <a:t>robust</a:t>
            </a:r>
          </a:p>
          <a:p>
            <a:pPr eaLnBrk="1" hangingPunct="1"/>
            <a:r>
              <a:rPr lang="de-DE" altLang="de-DE" b="1">
                <a:solidFill>
                  <a:srgbClr val="0000CC"/>
                </a:solidFill>
                <a:latin typeface="Calibri" pitchFamily="34" charset="0"/>
              </a:rPr>
              <a:t>biegsam</a:t>
            </a:r>
          </a:p>
          <a:p>
            <a:pPr eaLnBrk="1" hangingPunct="1"/>
            <a:r>
              <a:rPr lang="de-DE" altLang="de-DE" b="1">
                <a:solidFill>
                  <a:srgbClr val="0000CC"/>
                </a:solidFill>
                <a:latin typeface="Calibri" pitchFamily="34" charset="0"/>
              </a:rPr>
              <a:t>drehbar</a:t>
            </a:r>
          </a:p>
          <a:p>
            <a:pPr eaLnBrk="1" hangingPunct="1"/>
            <a:r>
              <a:rPr lang="de-DE" altLang="de-DE" b="1">
                <a:solidFill>
                  <a:srgbClr val="0000CC"/>
                </a:solidFill>
                <a:latin typeface="Calibri" pitchFamily="34" charset="0"/>
              </a:rPr>
              <a:t>knickfest</a:t>
            </a:r>
          </a:p>
          <a:p>
            <a:pPr eaLnBrk="1" hangingPunct="1"/>
            <a:r>
              <a:rPr lang="de-DE" altLang="de-DE" b="1">
                <a:solidFill>
                  <a:srgbClr val="0000CC"/>
                </a:solidFill>
                <a:latin typeface="Calibri" pitchFamily="34" charset="0"/>
              </a:rPr>
              <a:t>leicht</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8850" y="981075"/>
            <a:ext cx="6080125"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feld 1"/>
          <p:cNvSpPr txBox="1">
            <a:spLocks noChangeArrowheads="1"/>
          </p:cNvSpPr>
          <p:nvPr/>
        </p:nvSpPr>
        <p:spPr bwMode="auto">
          <a:xfrm rot="-3540603">
            <a:off x="4793456" y="3440907"/>
            <a:ext cx="1008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000" b="1">
                <a:latin typeface="Calibri" pitchFamily="34" charset="0"/>
              </a:rPr>
              <a:t>Schaft</a:t>
            </a:r>
          </a:p>
        </p:txBody>
      </p:sp>
      <p:sp>
        <p:nvSpPr>
          <p:cNvPr id="94212" name="Textfeld 3"/>
          <p:cNvSpPr txBox="1">
            <a:spLocks noChangeArrowheads="1"/>
          </p:cNvSpPr>
          <p:nvPr/>
        </p:nvSpPr>
        <p:spPr bwMode="auto">
          <a:xfrm>
            <a:off x="1019175" y="1535113"/>
            <a:ext cx="1481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1800" b="1">
                <a:latin typeface="Calibri" pitchFamily="34" charset="0"/>
              </a:rPr>
              <a:t>Bogenstrahl</a:t>
            </a:r>
          </a:p>
        </p:txBody>
      </p:sp>
      <p:sp>
        <p:nvSpPr>
          <p:cNvPr id="94213" name="Textfeld 4"/>
          <p:cNvSpPr txBox="1">
            <a:spLocks noChangeArrowheads="1"/>
          </p:cNvSpPr>
          <p:nvPr/>
        </p:nvSpPr>
        <p:spPr bwMode="auto">
          <a:xfrm>
            <a:off x="1116013" y="4881563"/>
            <a:ext cx="1409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1800" b="1">
                <a:latin typeface="Calibri" pitchFamily="34" charset="0"/>
              </a:rPr>
              <a:t>Hakenstrahl</a:t>
            </a:r>
          </a:p>
        </p:txBody>
      </p:sp>
      <p:sp>
        <p:nvSpPr>
          <p:cNvPr id="94214" name="Textfeld 5"/>
          <p:cNvSpPr txBox="1">
            <a:spLocks noChangeArrowheads="1"/>
          </p:cNvSpPr>
          <p:nvPr/>
        </p:nvSpPr>
        <p:spPr bwMode="auto">
          <a:xfrm>
            <a:off x="2236788" y="1300163"/>
            <a:ext cx="1081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1800" b="1">
                <a:latin typeface="Calibri" pitchFamily="34" charset="0"/>
              </a:rPr>
              <a:t>Federast</a:t>
            </a:r>
          </a:p>
        </p:txBody>
      </p:sp>
      <p:sp>
        <p:nvSpPr>
          <p:cNvPr id="94215" name="Textfeld 2"/>
          <p:cNvSpPr txBox="1">
            <a:spLocks noChangeArrowheads="1"/>
          </p:cNvSpPr>
          <p:nvPr/>
        </p:nvSpPr>
        <p:spPr bwMode="auto">
          <a:xfrm>
            <a:off x="1966913" y="5853113"/>
            <a:ext cx="18716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1800" b="1">
                <a:latin typeface="Calibri" pitchFamily="34" charset="0"/>
              </a:rPr>
              <a:t>schaumähnliches Inneres</a:t>
            </a:r>
          </a:p>
        </p:txBody>
      </p:sp>
      <p:cxnSp>
        <p:nvCxnSpPr>
          <p:cNvPr id="5" name="Gerade Verbindung 4"/>
          <p:cNvCxnSpPr/>
          <p:nvPr/>
        </p:nvCxnSpPr>
        <p:spPr>
          <a:xfrm flipH="1">
            <a:off x="3492500" y="6069013"/>
            <a:ext cx="863600" cy="109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6178" y="937760"/>
            <a:ext cx="6934334" cy="3643368"/>
          </a:xfrm>
          <a:prstGeom prst="rect">
            <a:avLst/>
          </a:prstGeom>
          <a:ln>
            <a:noFill/>
          </a:ln>
          <a:effectLst>
            <a:softEdge rad="112500"/>
          </a:effectLst>
        </p:spPr>
      </p:pic>
      <p:pic>
        <p:nvPicPr>
          <p:cNvPr id="95235" name="Picture 3" descr="D:\Reinhard\Forschung\Urvoegel-Dinosaurier\Bilder\Feder- und Gefiederaufbau-Bilder\Federdetail3.jpg"/>
          <p:cNvPicPr>
            <a:picLocks noChangeAspect="1" noChangeArrowheads="1"/>
          </p:cNvPicPr>
          <p:nvPr/>
        </p:nvPicPr>
        <p:blipFill>
          <a:blip r:embed="rId4" cstate="print">
            <a:extLst>
              <a:ext uri="{28A0092B-C50C-407E-A947-70E740481C1C}">
                <a14:useLocalDpi xmlns:a14="http://schemas.microsoft.com/office/drawing/2010/main" val="0"/>
              </a:ext>
            </a:extLst>
          </a:blip>
          <a:srcRect b="2763"/>
          <a:stretch>
            <a:fillRect/>
          </a:stretch>
        </p:blipFill>
        <p:spPr bwMode="auto">
          <a:xfrm>
            <a:off x="36513" y="3644900"/>
            <a:ext cx="3959225"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p:nvPr/>
        </p:nvSpPr>
        <p:spPr>
          <a:xfrm>
            <a:off x="2916238" y="1125538"/>
            <a:ext cx="1368425" cy="358775"/>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5" name="Rechteck 4"/>
          <p:cNvSpPr/>
          <p:nvPr/>
        </p:nvSpPr>
        <p:spPr>
          <a:xfrm>
            <a:off x="6948488" y="1117600"/>
            <a:ext cx="1368425" cy="366713"/>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 name="Rechteck 5"/>
          <p:cNvSpPr/>
          <p:nvPr/>
        </p:nvSpPr>
        <p:spPr>
          <a:xfrm>
            <a:off x="7740650" y="2997200"/>
            <a:ext cx="1152525" cy="288925"/>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5239" name="Textfeld 1"/>
          <p:cNvSpPr txBox="1">
            <a:spLocks noChangeArrowheads="1"/>
          </p:cNvSpPr>
          <p:nvPr/>
        </p:nvSpPr>
        <p:spPr bwMode="auto">
          <a:xfrm>
            <a:off x="4140200" y="4560888"/>
            <a:ext cx="4608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1400">
                <a:latin typeface="Calibri" pitchFamily="34" charset="0"/>
              </a:rPr>
              <a:t>Aus Proctor &amp; Lynch (1993) bzw. Lucas &amp; Stettenheim (1972)</a:t>
            </a:r>
          </a:p>
        </p:txBody>
      </p:sp>
      <p:sp>
        <p:nvSpPr>
          <p:cNvPr id="3" name="Rechteck 2"/>
          <p:cNvSpPr>
            <a:spLocks noChangeArrowheads="1"/>
          </p:cNvSpPr>
          <p:nvPr/>
        </p:nvSpPr>
        <p:spPr bwMode="auto">
          <a:xfrm>
            <a:off x="4298950" y="5008563"/>
            <a:ext cx="4572000" cy="10144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000" b="1">
                <a:latin typeface="Calibri" pitchFamily="34" charset="0"/>
              </a:rPr>
              <a:t>Haken-/Bogenstrahlen: Beschädigungen können repariert werden: </a:t>
            </a:r>
            <a:r>
              <a:rPr lang="de-DE" altLang="de-DE" sz="2000" b="1">
                <a:solidFill>
                  <a:srgbClr val="000099"/>
                </a:solidFill>
                <a:latin typeface="Calibri" pitchFamily="34" charset="0"/>
                <a:sym typeface="Wingdings" pitchFamily="2" charset="2"/>
              </a:rPr>
              <a:t>Reißverschluss-Mechanismus </a:t>
            </a:r>
            <a:endParaRPr lang="de-DE" altLang="de-DE" sz="2000" b="1" i="1">
              <a:solidFill>
                <a:srgbClr val="000099"/>
              </a:solidFill>
              <a:latin typeface="Calibri" pitchFamily="34" charset="0"/>
              <a:sym typeface="Wingdings" pitchFamily="2" charset="2"/>
            </a:endParaRPr>
          </a:p>
        </p:txBody>
      </p:sp>
      <p:sp>
        <p:nvSpPr>
          <p:cNvPr id="11" name="Rechteck 10"/>
          <p:cNvSpPr>
            <a:spLocks noChangeArrowheads="1"/>
          </p:cNvSpPr>
          <p:nvPr/>
        </p:nvSpPr>
        <p:spPr bwMode="auto">
          <a:xfrm>
            <a:off x="234950" y="1844675"/>
            <a:ext cx="2011363" cy="16319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spcAft>
                <a:spcPts val="300"/>
              </a:spcAft>
            </a:pPr>
            <a:r>
              <a:rPr lang="de-DE" altLang="de-DE" sz="2000" b="1">
                <a:latin typeface="Calibri" pitchFamily="34" charset="0"/>
              </a:rPr>
              <a:t>über 1 Million Haken- und Bogenstrahlen an einer Flugfeder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1"/>
          <p:cNvSpPr txBox="1">
            <a:spLocks noChangeArrowheads="1"/>
          </p:cNvSpPr>
          <p:nvPr/>
        </p:nvSpPr>
        <p:spPr bwMode="auto">
          <a:xfrm>
            <a:off x="900113" y="1844675"/>
            <a:ext cx="74168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de-DE" altLang="de-DE" sz="2400" b="1" dirty="0" smtClean="0">
                <a:solidFill>
                  <a:srgbClr val="000099"/>
                </a:solidFill>
              </a:rPr>
              <a:t>Federmaterial und -struktur</a:t>
            </a:r>
          </a:p>
          <a:p>
            <a:pPr eaLnBrk="1" hangingPunct="1">
              <a:spcBef>
                <a:spcPct val="0"/>
              </a:spcBef>
              <a:buFontTx/>
              <a:buNone/>
              <a:defRPr/>
            </a:pPr>
            <a:endParaRPr lang="de-DE" altLang="de-DE" sz="800" b="1" dirty="0" smtClean="0"/>
          </a:p>
          <a:p>
            <a:pPr marL="180000" indent="-180000" eaLnBrk="1" hangingPunct="1">
              <a:spcBef>
                <a:spcPct val="0"/>
              </a:spcBef>
              <a:spcAft>
                <a:spcPts val="300"/>
              </a:spcAft>
              <a:defRPr/>
            </a:pPr>
            <a:r>
              <a:rPr lang="de-DE" altLang="de-DE" sz="2000" b="1" dirty="0" smtClean="0"/>
              <a:t>filigran, leicht, dennoch höchst robust und flexibel</a:t>
            </a:r>
          </a:p>
          <a:p>
            <a:pPr marL="180000" indent="-180000" eaLnBrk="1" hangingPunct="1">
              <a:spcBef>
                <a:spcPct val="0"/>
              </a:spcBef>
              <a:spcAft>
                <a:spcPts val="300"/>
              </a:spcAft>
              <a:defRPr/>
            </a:pPr>
            <a:r>
              <a:rPr lang="de-DE" altLang="de-DE" sz="2000" b="1" dirty="0" smtClean="0"/>
              <a:t>mehr als 20 Funktionen (Fliegen, Wärmen, Tastsinn, Signale, Tarnen, mechanischer Schutz, Nässeschutz u. a.)</a:t>
            </a:r>
          </a:p>
          <a:p>
            <a:pPr marL="180000" indent="-180000" eaLnBrk="1" hangingPunct="1">
              <a:spcBef>
                <a:spcPct val="0"/>
              </a:spcBef>
              <a:spcAft>
                <a:spcPts val="300"/>
              </a:spcAft>
              <a:defRPr/>
            </a:pPr>
            <a:r>
              <a:rPr lang="de-DE" altLang="de-DE" sz="2000" b="1" dirty="0"/>
              <a:t>über 1 Million Haken- und Bogenstrahlen an einer Flugfeder</a:t>
            </a:r>
          </a:p>
          <a:p>
            <a:pPr marL="180000" indent="-180000" eaLnBrk="1" hangingPunct="1">
              <a:spcBef>
                <a:spcPct val="0"/>
              </a:spcBef>
              <a:spcAft>
                <a:spcPts val="300"/>
              </a:spcAft>
              <a:defRPr/>
            </a:pPr>
            <a:r>
              <a:rPr lang="de-DE" altLang="de-DE" sz="2000" b="1" dirty="0" smtClean="0"/>
              <a:t>Hakenstrahlen für Flugfähigkeit erforderlich (</a:t>
            </a:r>
            <a:r>
              <a:rPr lang="de-DE" altLang="de-DE" sz="2000" b="1" dirty="0" smtClean="0">
                <a:sym typeface="Wingdings" panose="05000000000000000000" pitchFamily="2" charset="2"/>
              </a:rPr>
              <a:t></a:t>
            </a:r>
            <a:r>
              <a:rPr lang="de-DE" altLang="de-DE" sz="2000" b="1" dirty="0" smtClean="0"/>
              <a:t> geschlossene Tragfläche), können sich trennen, um Beschädigung der Feder durch Wind zu vermeiden, und wieder leicht geschlossen werden (bei der Gefiederpflege): </a:t>
            </a:r>
            <a:r>
              <a:rPr lang="de-DE" altLang="de-DE" sz="2000" b="1" dirty="0" smtClean="0">
                <a:solidFill>
                  <a:srgbClr val="000099"/>
                </a:solidFill>
                <a:sym typeface="Wingdings" panose="05000000000000000000" pitchFamily="2" charset="2"/>
              </a:rPr>
              <a:t>Reißverschluss-Mechanismus </a:t>
            </a:r>
            <a:endParaRPr lang="de-DE" altLang="de-DE" sz="2000" b="1" i="1" dirty="0" smtClean="0">
              <a:solidFill>
                <a:srgbClr val="000099"/>
              </a:solidFill>
              <a:sym typeface="Wingdings" panose="05000000000000000000" pitchFamily="2" charset="2"/>
            </a:endParaRPr>
          </a:p>
          <a:p>
            <a:pPr marL="180000" indent="-180000" eaLnBrk="1" hangingPunct="1">
              <a:spcBef>
                <a:spcPct val="0"/>
              </a:spcBef>
              <a:spcAft>
                <a:spcPts val="300"/>
              </a:spcAft>
              <a:defRPr/>
            </a:pPr>
            <a:r>
              <a:rPr lang="de-DE" altLang="de-DE" sz="2000" b="1" dirty="0" smtClean="0">
                <a:sym typeface="Wingdings" panose="05000000000000000000" pitchFamily="2" charset="2"/>
              </a:rPr>
              <a:t>Geeignete Federproteine, zweckmäßige Faserstruktur </a:t>
            </a:r>
            <a:br>
              <a:rPr lang="de-DE" altLang="de-DE" sz="2000" b="1" dirty="0" smtClean="0">
                <a:sym typeface="Wingdings" panose="05000000000000000000" pitchFamily="2" charset="2"/>
              </a:rPr>
            </a:br>
            <a:r>
              <a:rPr lang="de-DE" altLang="de-DE" sz="2000" b="1" dirty="0" smtClean="0">
                <a:sym typeface="Wingdings" panose="05000000000000000000" pitchFamily="2" charset="2"/>
              </a:rPr>
              <a:t>und -anordnung</a:t>
            </a:r>
            <a:endParaRPr lang="de-DE" altLang="de-DE" sz="2000" b="1" dirty="0" smtClean="0"/>
          </a:p>
        </p:txBody>
      </p:sp>
      <p:pic>
        <p:nvPicPr>
          <p:cNvPr id="96259" name="Picture 3" descr="D:\Reinhard\Forschung\Urvoegel-Dinosaurier\Bilder\Für BioFT2016\einzelne Fed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1341438"/>
            <a:ext cx="27463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feld 1"/>
          <p:cNvSpPr txBox="1">
            <a:spLocks noChangeArrowheads="1"/>
          </p:cNvSpPr>
          <p:nvPr/>
        </p:nvSpPr>
        <p:spPr bwMode="auto">
          <a:xfrm>
            <a:off x="6029325" y="1074738"/>
            <a:ext cx="2808288"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42875" indent="-142875"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spcAft>
                <a:spcPts val="600"/>
              </a:spcAft>
              <a:buFont typeface="Arial" charset="0"/>
              <a:buChar char="•"/>
            </a:pPr>
            <a:r>
              <a:rPr lang="de-DE" altLang="de-DE" sz="2000" b="1">
                <a:solidFill>
                  <a:srgbClr val="000099"/>
                </a:solidFill>
                <a:latin typeface="Calibri" pitchFamily="34" charset="0"/>
              </a:rPr>
              <a:t>Komplexes, verschach-teltes System von über-kreuzten Keratinfasern </a:t>
            </a:r>
            <a:br>
              <a:rPr lang="de-DE" altLang="de-DE" sz="2000" b="1">
                <a:solidFill>
                  <a:srgbClr val="000099"/>
                </a:solidFill>
                <a:latin typeface="Calibri" pitchFamily="34" charset="0"/>
              </a:rPr>
            </a:br>
            <a:r>
              <a:rPr lang="de-DE" altLang="de-DE" sz="2000" b="1">
                <a:solidFill>
                  <a:srgbClr val="000099"/>
                </a:solidFill>
                <a:latin typeface="Calibri" pitchFamily="34" charset="0"/>
              </a:rPr>
              <a:t>in der Proteinmatrix </a:t>
            </a:r>
            <a:r>
              <a:rPr lang="de-DE" altLang="de-DE" sz="2000" b="1">
                <a:latin typeface="Calibri" pitchFamily="34" charset="0"/>
              </a:rPr>
              <a:t>im Federschaft und den Federästen</a:t>
            </a:r>
          </a:p>
          <a:p>
            <a:pPr eaLnBrk="1" hangingPunct="1">
              <a:spcAft>
                <a:spcPts val="600"/>
              </a:spcAft>
              <a:buFont typeface="Arial" charset="0"/>
              <a:buChar char="•"/>
            </a:pPr>
            <a:r>
              <a:rPr lang="de-DE" altLang="de-DE" sz="2000" b="1">
                <a:latin typeface="Calibri" pitchFamily="34" charset="0"/>
              </a:rPr>
              <a:t>in den seitlichen Wänden des Schafts </a:t>
            </a:r>
            <a:r>
              <a:rPr lang="de-DE" altLang="de-DE" sz="2000" b="1">
                <a:solidFill>
                  <a:srgbClr val="000099"/>
                </a:solidFill>
                <a:latin typeface="Calibri" pitchFamily="34" charset="0"/>
              </a:rPr>
              <a:t>gegenständig angeordnet</a:t>
            </a:r>
          </a:p>
          <a:p>
            <a:pPr eaLnBrk="1" hangingPunct="1">
              <a:spcAft>
                <a:spcPts val="600"/>
              </a:spcAft>
              <a:buFont typeface="Arial" charset="0"/>
              <a:buChar char="•"/>
            </a:pPr>
            <a:r>
              <a:rPr lang="de-DE" altLang="de-DE" sz="2000" b="1">
                <a:solidFill>
                  <a:srgbClr val="000099"/>
                </a:solidFill>
                <a:latin typeface="Calibri" pitchFamily="34" charset="0"/>
              </a:rPr>
              <a:t>Fäserchen</a:t>
            </a:r>
            <a:r>
              <a:rPr lang="de-DE" altLang="de-DE" sz="2000" b="1">
                <a:latin typeface="Calibri" pitchFamily="34" charset="0"/>
              </a:rPr>
              <a:t> (3 nm) – </a:t>
            </a:r>
            <a:br>
              <a:rPr lang="de-DE" altLang="de-DE" sz="2000" b="1">
                <a:latin typeface="Calibri" pitchFamily="34" charset="0"/>
              </a:rPr>
            </a:br>
            <a:r>
              <a:rPr lang="de-DE" altLang="de-DE" sz="2000" b="1">
                <a:solidFill>
                  <a:srgbClr val="000099"/>
                </a:solidFill>
                <a:latin typeface="Calibri" pitchFamily="34" charset="0"/>
              </a:rPr>
              <a:t>Fasern</a:t>
            </a:r>
            <a:r>
              <a:rPr lang="de-DE" altLang="de-DE" sz="2000" b="1">
                <a:latin typeface="Calibri" pitchFamily="34" charset="0"/>
              </a:rPr>
              <a:t> (100-800 nm) – </a:t>
            </a:r>
            <a:r>
              <a:rPr lang="de-DE" altLang="de-DE" sz="2000" b="1">
                <a:solidFill>
                  <a:srgbClr val="000099"/>
                </a:solidFill>
                <a:latin typeface="Calibri" pitchFamily="34" charset="0"/>
              </a:rPr>
              <a:t>Faserbündel</a:t>
            </a:r>
            <a:r>
              <a:rPr lang="de-DE" altLang="de-DE" sz="2000" b="1">
                <a:latin typeface="Calibri" pitchFamily="34" charset="0"/>
              </a:rPr>
              <a:t> (3-5 </a:t>
            </a:r>
            <a:r>
              <a:rPr lang="de-DE" altLang="de-DE" sz="2000" b="1">
                <a:latin typeface="Symbol" pitchFamily="18" charset="2"/>
              </a:rPr>
              <a:t>m</a:t>
            </a:r>
            <a:r>
              <a:rPr lang="de-DE" altLang="de-DE" sz="2000" b="1">
                <a:latin typeface="Calibri" pitchFamily="34" charset="0"/>
              </a:rPr>
              <a:t>m)</a:t>
            </a:r>
            <a:endParaRPr lang="de-DE" altLang="de-DE" sz="2000">
              <a:latin typeface="Calibri" pitchFamily="34" charset="0"/>
            </a:endParaRPr>
          </a:p>
        </p:txBody>
      </p:sp>
      <p:sp>
        <p:nvSpPr>
          <p:cNvPr id="97283" name="Textfeld 1"/>
          <p:cNvSpPr txBox="1">
            <a:spLocks noChangeArrowheads="1"/>
          </p:cNvSpPr>
          <p:nvPr/>
        </p:nvSpPr>
        <p:spPr bwMode="auto">
          <a:xfrm>
            <a:off x="836613" y="6181725"/>
            <a:ext cx="5113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1400">
                <a:latin typeface="Calibri" pitchFamily="34" charset="0"/>
              </a:rPr>
              <a:t>Lingham-Soliar &amp; Murugan (2013), PLoS ONE 8(6), CC-Lizenz</a:t>
            </a:r>
          </a:p>
        </p:txBody>
      </p:sp>
      <p:pic>
        <p:nvPicPr>
          <p:cNvPr id="97284" name="Picture 7" descr="D:\Reinhard\Forschung\Urvoegel-Dinosaurier\Bilder\Für Dino-Federvieh-Artikel\06_Federfeinstruktur(L-S&amp;Murugan2013,fig6)_orig dt 170621.jpg"/>
          <p:cNvPicPr>
            <a:picLocks noChangeAspect="1" noChangeArrowheads="1"/>
          </p:cNvPicPr>
          <p:nvPr/>
        </p:nvPicPr>
        <p:blipFill>
          <a:blip r:embed="rId3">
            <a:extLst>
              <a:ext uri="{28A0092B-C50C-407E-A947-70E740481C1C}">
                <a14:useLocalDpi xmlns:a14="http://schemas.microsoft.com/office/drawing/2010/main" val="0"/>
              </a:ext>
            </a:extLst>
          </a:blip>
          <a:srcRect t="4201"/>
          <a:stretch>
            <a:fillRect/>
          </a:stretch>
        </p:blipFill>
        <p:spPr bwMode="auto">
          <a:xfrm>
            <a:off x="908050" y="1198563"/>
            <a:ext cx="5087938"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feld 1"/>
          <p:cNvSpPr txBox="1">
            <a:spLocks noChangeArrowheads="1"/>
          </p:cNvSpPr>
          <p:nvPr/>
        </p:nvSpPr>
        <p:spPr bwMode="auto">
          <a:xfrm>
            <a:off x="6092825" y="1052513"/>
            <a:ext cx="2447925"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spcAft>
                <a:spcPts val="600"/>
              </a:spcAft>
              <a:buFont typeface="Arial" charset="0"/>
              <a:buNone/>
            </a:pPr>
            <a:r>
              <a:rPr lang="de-DE" altLang="de-DE" sz="2000" b="1">
                <a:latin typeface="Calibri" pitchFamily="34" charset="0"/>
              </a:rPr>
              <a:t>Die Fasern des </a:t>
            </a:r>
            <a:br>
              <a:rPr lang="de-DE" altLang="de-DE" sz="2000" b="1">
                <a:latin typeface="Calibri" pitchFamily="34" charset="0"/>
              </a:rPr>
            </a:br>
            <a:r>
              <a:rPr lang="de-DE" altLang="de-DE" sz="2000" b="1">
                <a:latin typeface="Symbol" pitchFamily="18" charset="2"/>
              </a:rPr>
              <a:t>b</a:t>
            </a:r>
            <a:r>
              <a:rPr lang="de-DE" altLang="de-DE" sz="2000" b="1">
                <a:latin typeface="Calibri" pitchFamily="34" charset="0"/>
              </a:rPr>
              <a:t>-Keratin kombinieren </a:t>
            </a:r>
            <a:r>
              <a:rPr lang="de-DE" altLang="de-DE" sz="2000" b="1">
                <a:solidFill>
                  <a:srgbClr val="000099"/>
                </a:solidFill>
                <a:latin typeface="Calibri" pitchFamily="34" charset="0"/>
              </a:rPr>
              <a:t>Bruchsicherheit, Steifheit, Dehnbarkeit und Stauchbarkeit, Drehbarkeit und Reißfestigkeit </a:t>
            </a:r>
            <a:r>
              <a:rPr lang="de-DE" altLang="de-DE" sz="2000" b="1">
                <a:latin typeface="Calibri" pitchFamily="34" charset="0"/>
              </a:rPr>
              <a:t>(Lingham-Soliar 2014, 329).</a:t>
            </a:r>
            <a:endParaRPr lang="en-US" altLang="de-DE" sz="2000" b="1">
              <a:latin typeface="Calibri" pitchFamily="34" charset="0"/>
            </a:endParaRPr>
          </a:p>
          <a:p>
            <a:pPr eaLnBrk="1" hangingPunct="1">
              <a:spcAft>
                <a:spcPts val="600"/>
              </a:spcAft>
              <a:buFont typeface="Arial" charset="0"/>
              <a:buNone/>
            </a:pPr>
            <a:endParaRPr lang="de-DE" altLang="de-DE" sz="2000">
              <a:latin typeface="Calibri" pitchFamily="34" charset="0"/>
            </a:endParaRPr>
          </a:p>
        </p:txBody>
      </p:sp>
      <p:pic>
        <p:nvPicPr>
          <p:cNvPr id="98307" name="Picture 7" descr="D:\Reinhard\Forschung\Urvoegel-Dinosaurier\Bilder\Für Dino-Federvieh-Artikel\06_Federfeinstruktur(L-S&amp;Murugan2013,fig6)_orig dt 170621.jpg"/>
          <p:cNvPicPr>
            <a:picLocks noChangeAspect="1" noChangeArrowheads="1"/>
          </p:cNvPicPr>
          <p:nvPr/>
        </p:nvPicPr>
        <p:blipFill>
          <a:blip r:embed="rId3">
            <a:extLst>
              <a:ext uri="{28A0092B-C50C-407E-A947-70E740481C1C}">
                <a14:useLocalDpi xmlns:a14="http://schemas.microsoft.com/office/drawing/2010/main" val="0"/>
              </a:ext>
            </a:extLst>
          </a:blip>
          <a:srcRect t="4201"/>
          <a:stretch>
            <a:fillRect/>
          </a:stretch>
        </p:blipFill>
        <p:spPr bwMode="auto">
          <a:xfrm>
            <a:off x="908050" y="1198563"/>
            <a:ext cx="5087938"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feld 1"/>
          <p:cNvSpPr txBox="1">
            <a:spLocks noChangeArrowheads="1"/>
          </p:cNvSpPr>
          <p:nvPr/>
        </p:nvSpPr>
        <p:spPr bwMode="auto">
          <a:xfrm>
            <a:off x="836613" y="6181725"/>
            <a:ext cx="5113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1400">
                <a:latin typeface="Calibri" pitchFamily="34" charset="0"/>
              </a:rPr>
              <a:t>Lingham-Soliar &amp; Murugan (2013), PLoS ONE 8(6), CC-Lizenz</a:t>
            </a:r>
          </a:p>
        </p:txBody>
      </p:sp>
    </p:spTree>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feld 1"/>
          <p:cNvSpPr txBox="1">
            <a:spLocks noChangeArrowheads="1"/>
          </p:cNvSpPr>
          <p:nvPr/>
        </p:nvSpPr>
        <p:spPr bwMode="auto">
          <a:xfrm>
            <a:off x="6126163" y="1125538"/>
            <a:ext cx="2592387"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spcAft>
                <a:spcPts val="600"/>
              </a:spcAft>
              <a:buFont typeface="Arial" charset="0"/>
              <a:buNone/>
            </a:pPr>
            <a:r>
              <a:rPr lang="de-DE" altLang="de-DE" sz="2000" b="1">
                <a:solidFill>
                  <a:srgbClr val="000099"/>
                </a:solidFill>
                <a:latin typeface="Calibri" pitchFamily="34" charset="0"/>
              </a:rPr>
              <a:t>Verjüngung des Schaftes </a:t>
            </a:r>
            <a:r>
              <a:rPr lang="de-DE" altLang="de-DE" sz="2000" b="1">
                <a:latin typeface="Calibri" pitchFamily="34" charset="0"/>
              </a:rPr>
              <a:t>durch Abbiegen der Keratinfasern in die Wände der Federäste.</a:t>
            </a:r>
          </a:p>
          <a:p>
            <a:pPr eaLnBrk="1" hangingPunct="1">
              <a:spcAft>
                <a:spcPts val="600"/>
              </a:spcAft>
              <a:buFont typeface="Arial" charset="0"/>
              <a:buNone/>
            </a:pPr>
            <a:r>
              <a:rPr lang="de-DE" altLang="de-DE" sz="2000" b="1">
                <a:latin typeface="Calibri" pitchFamily="34" charset="0"/>
                <a:sym typeface="Wingdings" pitchFamily="2" charset="2"/>
              </a:rPr>
              <a:t> </a:t>
            </a:r>
            <a:r>
              <a:rPr lang="de-DE" altLang="de-DE" sz="2000" b="1">
                <a:latin typeface="Calibri" pitchFamily="34" charset="0"/>
              </a:rPr>
              <a:t>Federäste tief im Schaft „verwurzelt“ </a:t>
            </a:r>
          </a:p>
          <a:p>
            <a:pPr eaLnBrk="1" hangingPunct="1">
              <a:spcAft>
                <a:spcPts val="600"/>
              </a:spcAft>
              <a:buFont typeface="Arial" charset="0"/>
              <a:buNone/>
            </a:pPr>
            <a:r>
              <a:rPr lang="de-DE" altLang="de-DE" sz="2000" b="1">
                <a:latin typeface="Calibri" pitchFamily="34" charset="0"/>
                <a:sym typeface="Wingdings" pitchFamily="2" charset="2"/>
              </a:rPr>
              <a:t> trägt bei zur </a:t>
            </a:r>
            <a:r>
              <a:rPr lang="de-DE" altLang="de-DE" sz="2000" b="1">
                <a:latin typeface="Calibri" pitchFamily="34" charset="0"/>
              </a:rPr>
              <a:t>Reißfestigkeit, Bruch- und Knicksicherheit; gleichmäßige Verteilung der Kräfte, die beim Flug  wirken</a:t>
            </a:r>
          </a:p>
        </p:txBody>
      </p:sp>
      <p:sp>
        <p:nvSpPr>
          <p:cNvPr id="99331" name="Textfeld 1"/>
          <p:cNvSpPr txBox="1">
            <a:spLocks noChangeArrowheads="1"/>
          </p:cNvSpPr>
          <p:nvPr/>
        </p:nvSpPr>
        <p:spPr bwMode="auto">
          <a:xfrm>
            <a:off x="796925" y="5832475"/>
            <a:ext cx="5113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1400" dirty="0" err="1">
                <a:latin typeface="Calibri" pitchFamily="34" charset="0"/>
              </a:rPr>
              <a:t>Lingham-Soliar</a:t>
            </a:r>
            <a:r>
              <a:rPr lang="de-DE" altLang="de-DE" sz="1400" dirty="0">
                <a:latin typeface="Calibri" pitchFamily="34" charset="0"/>
              </a:rPr>
              <a:t> (2017), </a:t>
            </a:r>
            <a:r>
              <a:rPr lang="de-DE" altLang="de-DE" sz="1400" dirty="0" smtClean="0">
                <a:latin typeface="Calibri" pitchFamily="34" charset="0"/>
              </a:rPr>
              <a:t>CC BY 4.0</a:t>
            </a:r>
            <a:endParaRPr lang="de-DE" altLang="de-DE" sz="1400" dirty="0">
              <a:latin typeface="Calibri" pitchFamily="34" charset="0"/>
            </a:endParaRPr>
          </a:p>
        </p:txBody>
      </p:sp>
      <p:pic>
        <p:nvPicPr>
          <p:cNvPr id="99332" name="Picture 6" descr="D:\Reinhard\Forschung\Urvoegel-Dinosaurier\Bilder\Feder_Gefieder-Bilder_Texte\Federfeinbau(L-S_2017) 1709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013" y="1222375"/>
            <a:ext cx="5145087"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Reinhard W+W\Vorträge_allgemein\Vortrag-01\Von-der-Amoebe-zu-Goeth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412875"/>
            <a:ext cx="2951162"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2Stammbaeume"/>
          <p:cNvPicPr>
            <a:picLocks noChangeAspect="1" noChangeArrowheads="1"/>
          </p:cNvPicPr>
          <p:nvPr/>
        </p:nvPicPr>
        <p:blipFill>
          <a:blip r:embed="rId4">
            <a:extLst>
              <a:ext uri="{28A0092B-C50C-407E-A947-70E740481C1C}">
                <a14:useLocalDpi xmlns:a14="http://schemas.microsoft.com/office/drawing/2010/main" val="0"/>
              </a:ext>
            </a:extLst>
          </a:blip>
          <a:srcRect b="50000"/>
          <a:stretch>
            <a:fillRect/>
          </a:stretch>
        </p:blipFill>
        <p:spPr bwMode="auto">
          <a:xfrm>
            <a:off x="3779838" y="1412875"/>
            <a:ext cx="4752975"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806450" y="134938"/>
            <a:ext cx="491807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defRPr/>
            </a:pPr>
            <a:r>
              <a:rPr lang="de-DE" altLang="de-DE" sz="3200" b="1" dirty="0" smtClean="0">
                <a:solidFill>
                  <a:schemeClr val="bg1">
                    <a:lumMod val="95000"/>
                  </a:schemeClr>
                </a:solidFill>
                <a:latin typeface="Calibri" pitchFamily="34" charset="0"/>
              </a:rPr>
              <a:t>Evolution / Abstammung</a:t>
            </a:r>
          </a:p>
        </p:txBody>
      </p:sp>
      <p:sp>
        <p:nvSpPr>
          <p:cNvPr id="8197" name="Rectangle 2"/>
          <p:cNvSpPr>
            <a:spLocks noChangeArrowheads="1"/>
          </p:cNvSpPr>
          <p:nvPr/>
        </p:nvSpPr>
        <p:spPr bwMode="auto">
          <a:xfrm>
            <a:off x="3762375" y="5013325"/>
            <a:ext cx="462597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800" b="1">
                <a:latin typeface="Calibri" pitchFamily="34" charset="0"/>
              </a:rPr>
              <a:t>Von alleine entstanden</a:t>
            </a:r>
          </a:p>
          <a:p>
            <a:pPr eaLnBrk="1" hangingPunct="1"/>
            <a:r>
              <a:rPr lang="de-DE" altLang="de-DE" sz="2800" b="1">
                <a:latin typeface="Calibri" pitchFamily="34" charset="0"/>
              </a:rPr>
              <a:t>Ergebnis vieler Zufälle Mensch stammt von Affen ab</a:t>
            </a:r>
            <a:endParaRPr lang="de-DE" altLang="de-DE" sz="2000">
              <a:latin typeface="Calibri" pitchFamily="34" charset="0"/>
            </a:endParaRPr>
          </a:p>
        </p:txBody>
      </p:sp>
      <p:sp>
        <p:nvSpPr>
          <p:cNvPr id="9222" name="Textfeld 5"/>
          <p:cNvSpPr txBox="1">
            <a:spLocks noChangeArrowheads="1"/>
          </p:cNvSpPr>
          <p:nvPr/>
        </p:nvSpPr>
        <p:spPr bwMode="auto">
          <a:xfrm>
            <a:off x="2916238" y="908050"/>
            <a:ext cx="5651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8400">
                <a:solidFill>
                  <a:srgbClr val="FF0000"/>
                </a:solidFill>
                <a:latin typeface="Bauhaus 93" pitchFamily="8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P spid="922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feld 1"/>
          <p:cNvSpPr txBox="1">
            <a:spLocks noChangeArrowheads="1"/>
          </p:cNvSpPr>
          <p:nvPr/>
        </p:nvSpPr>
        <p:spPr bwMode="auto">
          <a:xfrm>
            <a:off x="796925" y="1214438"/>
            <a:ext cx="5832475"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spcAft>
                <a:spcPts val="600"/>
              </a:spcAft>
              <a:buFont typeface="Arial" charset="0"/>
              <a:buNone/>
            </a:pPr>
            <a:r>
              <a:rPr lang="de-DE" altLang="de-DE" b="1">
                <a:latin typeface="Calibri" pitchFamily="34" charset="0"/>
              </a:rPr>
              <a:t>„Im größten Teil des Federschafts laufen die Keratinfasern in Längsrichtung, wodurch die Feder </a:t>
            </a:r>
            <a:r>
              <a:rPr lang="de-DE" altLang="de-DE" b="1">
                <a:solidFill>
                  <a:srgbClr val="000099"/>
                </a:solidFill>
                <a:latin typeface="Calibri" pitchFamily="34" charset="0"/>
              </a:rPr>
              <a:t>verdreht</a:t>
            </a:r>
            <a:r>
              <a:rPr lang="de-DE" altLang="de-DE" b="1">
                <a:latin typeface="Calibri" pitchFamily="34" charset="0"/>
              </a:rPr>
              <a:t> werden kann, </a:t>
            </a:r>
            <a:r>
              <a:rPr lang="de-DE" altLang="de-DE" b="1">
                <a:solidFill>
                  <a:srgbClr val="000099"/>
                </a:solidFill>
                <a:latin typeface="Calibri" pitchFamily="34" charset="0"/>
              </a:rPr>
              <a:t>ohne zu brechen</a:t>
            </a:r>
            <a:r>
              <a:rPr lang="de-DE" altLang="de-DE" b="1">
                <a:latin typeface="Calibri" pitchFamily="34" charset="0"/>
              </a:rPr>
              <a:t>. In den Seitenwänden des Schafts </a:t>
            </a:r>
            <a:br>
              <a:rPr lang="de-DE" altLang="de-DE" b="1">
                <a:latin typeface="Calibri" pitchFamily="34" charset="0"/>
              </a:rPr>
            </a:br>
            <a:r>
              <a:rPr lang="de-DE" altLang="de-DE" b="1">
                <a:latin typeface="Calibri" pitchFamily="34" charset="0"/>
              </a:rPr>
              <a:t>hingegen liegen die Fasern über Kreuz, was der Feder größere </a:t>
            </a:r>
            <a:r>
              <a:rPr lang="de-DE" altLang="de-DE" b="1">
                <a:solidFill>
                  <a:srgbClr val="000099"/>
                </a:solidFill>
                <a:latin typeface="Calibri" pitchFamily="34" charset="0"/>
              </a:rPr>
              <a:t>Steifheit</a:t>
            </a:r>
            <a:r>
              <a:rPr lang="de-DE" altLang="de-DE" b="1">
                <a:latin typeface="Calibri" pitchFamily="34" charset="0"/>
              </a:rPr>
              <a:t> verleiht. … Die Keratinfasern weisen zudem in gewissen Abständen Knötchen auf, die zu denen benachbarter Fasern versetzt angeordnet sind. Diese Anordnung trägt dazu bei, dass sich ein </a:t>
            </a:r>
            <a:r>
              <a:rPr lang="de-DE" altLang="de-DE" b="1">
                <a:solidFill>
                  <a:srgbClr val="000099"/>
                </a:solidFill>
                <a:latin typeface="Calibri" pitchFamily="34" charset="0"/>
              </a:rPr>
              <a:t>Riss</a:t>
            </a:r>
            <a:r>
              <a:rPr lang="de-DE" altLang="de-DE" b="1">
                <a:latin typeface="Calibri" pitchFamily="34" charset="0"/>
              </a:rPr>
              <a:t> im Federschaft </a:t>
            </a:r>
            <a:r>
              <a:rPr lang="de-DE" altLang="de-DE" b="1">
                <a:solidFill>
                  <a:srgbClr val="000099"/>
                </a:solidFill>
                <a:latin typeface="Calibri" pitchFamily="34" charset="0"/>
              </a:rPr>
              <a:t>schlecht ausbreiten </a:t>
            </a:r>
            <a:r>
              <a:rPr lang="de-DE" altLang="de-DE" b="1">
                <a:latin typeface="Calibri" pitchFamily="34" charset="0"/>
              </a:rPr>
              <a:t>kann“ (Verena Dietrich-Bischoff 2014).</a:t>
            </a:r>
            <a:endParaRPr lang="de-DE" altLang="de-DE">
              <a:latin typeface="Calibri" pitchFamily="34" charset="0"/>
            </a:endParaRPr>
          </a:p>
        </p:txBody>
      </p:sp>
      <p:pic>
        <p:nvPicPr>
          <p:cNvPr id="100355" name="Picture 2" descr="C:\PC_2012_170510\Reinhard\SIJ\sij241(2017)\Bilder Hauptbeiträge\fotolia_380287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09621">
            <a:off x="5426869" y="1766094"/>
            <a:ext cx="4379913"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feld 1"/>
          <p:cNvSpPr txBox="1">
            <a:spLocks noChangeArrowheads="1"/>
          </p:cNvSpPr>
          <p:nvPr/>
        </p:nvSpPr>
        <p:spPr bwMode="auto">
          <a:xfrm>
            <a:off x="796925" y="1201738"/>
            <a:ext cx="5616575"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spcAft>
                <a:spcPts val="600"/>
              </a:spcAft>
              <a:buFont typeface="Arial" charset="0"/>
              <a:buNone/>
            </a:pPr>
            <a:r>
              <a:rPr lang="de-DE" altLang="de-DE" b="1">
                <a:latin typeface="Calibri" pitchFamily="34" charset="0"/>
              </a:rPr>
              <a:t>„Zudem konnte gezeigt werden, dass Federschaft und -äste keineswegs hohl sind, sondern ein ‚schaumähnliches‘ Inneres aufweisen – ein poröses Netzwerk von Fasern, die mit einem Polymer beschichtet sind, das Gase bindet. So steht die Feder unter schwachem Druck, was dazu beiträgt, dass sie </a:t>
            </a:r>
            <a:r>
              <a:rPr lang="de-DE" altLang="de-DE" b="1">
                <a:solidFill>
                  <a:srgbClr val="000099"/>
                </a:solidFill>
                <a:latin typeface="Calibri" pitchFamily="34" charset="0"/>
              </a:rPr>
              <a:t>weniger leicht einknickt</a:t>
            </a:r>
            <a:r>
              <a:rPr lang="de-DE" altLang="de-DE" b="1">
                <a:latin typeface="Calibri" pitchFamily="34" charset="0"/>
              </a:rPr>
              <a:t>. Der Schaum wirkt wie ein Energieabsorber und sorgt vermutlich dafür, dass die Feder nach Verbiegen oder Verdrehen wieder in ihre ursprüngliche Position zurückspringt“ (Verena Dietrich-Bischoff 2014).</a:t>
            </a:r>
            <a:endParaRPr lang="de-DE" altLang="de-DE">
              <a:latin typeface="Calibri" pitchFamily="34" charset="0"/>
            </a:endParaRPr>
          </a:p>
        </p:txBody>
      </p:sp>
      <p:pic>
        <p:nvPicPr>
          <p:cNvPr id="101379" name="Picture 2" descr="C:\PC_2012_170510\Reinhard\SIJ\sij241(2017)\Bilder Hauptbeiträge\fotolia_380287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09621">
            <a:off x="5426869" y="1766094"/>
            <a:ext cx="4379913"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Textfeld 1"/>
          <p:cNvSpPr txBox="1">
            <a:spLocks noChangeArrowheads="1"/>
          </p:cNvSpPr>
          <p:nvPr/>
        </p:nvSpPr>
        <p:spPr bwMode="auto">
          <a:xfrm>
            <a:off x="782638" y="1452563"/>
            <a:ext cx="7777162"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spcAft>
                <a:spcPts val="600"/>
              </a:spcAft>
              <a:buFont typeface="Arial" charset="0"/>
              <a:buNone/>
            </a:pPr>
            <a:r>
              <a:rPr lang="de-DE" altLang="de-DE" sz="2000" b="1">
                <a:latin typeface="Calibri" pitchFamily="34" charset="0"/>
              </a:rPr>
              <a:t>Lingham-Soliar (2017)</a:t>
            </a:r>
          </a:p>
          <a:p>
            <a:pPr eaLnBrk="1" hangingPunct="1">
              <a:spcAft>
                <a:spcPts val="600"/>
              </a:spcAft>
              <a:buFont typeface="Arial" charset="0"/>
              <a:buNone/>
            </a:pPr>
            <a:r>
              <a:rPr lang="de-DE" altLang="de-DE" sz="2000" b="1">
                <a:latin typeface="Calibri" pitchFamily="34" charset="0"/>
              </a:rPr>
              <a:t>Die Verjüngung des Schaftes erfolgt, ohne dass die Faserverläufe in den Wänden (Cortex) des Schafts auslaufen. Die Keratinfasern biegen vielmehr links und rechts in die Wände der Federäste ab, wodurch die Äste tief im Schaft gleichsam „verwurzelt“ sind. Das ermöglicht Reißfestigkeit und verringert gleichzeitig die Gefahr von Brüchen oder Knicken im Schaft; die Kräfte, die beim Flug auf die Federn wirken, werden so auf die Federn gleichmäßig verteilt. Ein Auslaufen (bzw. ein Abbruch) der Fasern im Cortex würde aus mechanischen Gründen die Gefahr von Beschädigungen erhöhen.</a:t>
            </a:r>
            <a:endParaRPr lang="de-DE" altLang="de-DE" sz="2000">
              <a:latin typeface="Calibri" pitchFamily="34" charset="0"/>
            </a:endParaRPr>
          </a:p>
        </p:txBody>
      </p:sp>
    </p:spTree>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Textfeld 1"/>
          <p:cNvSpPr txBox="1">
            <a:spLocks noChangeArrowheads="1"/>
          </p:cNvSpPr>
          <p:nvPr/>
        </p:nvSpPr>
        <p:spPr bwMode="auto">
          <a:xfrm>
            <a:off x="782638" y="1452563"/>
            <a:ext cx="7777162"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spcAft>
                <a:spcPts val="600"/>
              </a:spcAft>
              <a:buFont typeface="Arial" charset="0"/>
              <a:buNone/>
            </a:pPr>
            <a:r>
              <a:rPr lang="de-DE" altLang="de-DE" sz="2000" b="1">
                <a:latin typeface="Calibri" pitchFamily="34" charset="0"/>
              </a:rPr>
              <a:t>Im körpernahen, in die Haut eingesenkten Teil flugtauglicher Federn (Calamus) hat der Schaft einen runden Querschnitt und wird im körperferneren Bereich zunehmend viereckig. Die Viereckigkeit ermöglicht höhere Biegefestigkeit und bessere Beibehaltung der Form der Feder, während runde Röhren bei Biegung oval werden. Der allmähliche Übergang von rundlichem zu viereckigem Querschnitt verstärkt die Fähigkeit der Flugfedern, Biegungen zu widerstehen, und minimiert das Gewicht. Die Veränderung der Form der Rachis von unten nach oben eine ausgeklügelte („ingenious“) Lösung, um gleichzeitig Biegefestigkeit und Reduktion des Gesamtgewichts zu erreichen (Wang &amp; Meyers 2017, 4). Die runde Querschnittsform des Calamus ist wichtig für eine reibungsfreie Verankerung und Verbindung im Gewebe zu gewährleisten.</a:t>
            </a:r>
            <a:endParaRPr lang="de-DE" altLang="de-DE" sz="2000">
              <a:latin typeface="Calibri" pitchFamily="34" charset="0"/>
            </a:endParaRPr>
          </a:p>
        </p:txBody>
      </p:sp>
    </p:spTree>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PC_2012_170510\Reinhard\Forschung\Urvoegel-Dinosaurier\Bilder\Federquerschnitt.jpg"/>
          <p:cNvPicPr>
            <a:picLocks noChangeAspect="1" noChangeArrowheads="1"/>
          </p:cNvPicPr>
          <p:nvPr/>
        </p:nvPicPr>
        <p:blipFill>
          <a:blip r:embed="rId3">
            <a:extLst>
              <a:ext uri="{28A0092B-C50C-407E-A947-70E740481C1C}">
                <a14:useLocalDpi xmlns:a14="http://schemas.microsoft.com/office/drawing/2010/main" val="0"/>
              </a:ext>
            </a:extLst>
          </a:blip>
          <a:srcRect l="14220" r="14220" b="17033"/>
          <a:stretch>
            <a:fillRect/>
          </a:stretch>
        </p:blipFill>
        <p:spPr bwMode="auto">
          <a:xfrm>
            <a:off x="769938" y="1196975"/>
            <a:ext cx="502602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feld 1"/>
          <p:cNvSpPr txBox="1">
            <a:spLocks noChangeArrowheads="1"/>
          </p:cNvSpPr>
          <p:nvPr/>
        </p:nvSpPr>
        <p:spPr bwMode="auto">
          <a:xfrm>
            <a:off x="806450" y="5589588"/>
            <a:ext cx="4289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1600">
                <a:latin typeface="Calibri" pitchFamily="34" charset="0"/>
              </a:rPr>
              <a:t>Wang &amp; Meyers (2017) Adv. Sci 4:1600360</a:t>
            </a:r>
          </a:p>
        </p:txBody>
      </p:sp>
      <p:sp>
        <p:nvSpPr>
          <p:cNvPr id="7" name="Textfeld 1"/>
          <p:cNvSpPr txBox="1">
            <a:spLocks noChangeArrowheads="1"/>
          </p:cNvSpPr>
          <p:nvPr/>
        </p:nvSpPr>
        <p:spPr bwMode="auto">
          <a:xfrm>
            <a:off x="6026150" y="1196975"/>
            <a:ext cx="2808288"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spcAft>
                <a:spcPts val="600"/>
              </a:spcAft>
              <a:buFont typeface="Arial" charset="0"/>
              <a:buNone/>
            </a:pPr>
            <a:r>
              <a:rPr lang="de-DE" altLang="de-DE" sz="2000" b="1">
                <a:latin typeface="Calibri" pitchFamily="34" charset="0"/>
              </a:rPr>
              <a:t>Federschaft unten rund: gut für reibungsfreie Verankerung</a:t>
            </a:r>
          </a:p>
          <a:p>
            <a:pPr eaLnBrk="1" hangingPunct="1">
              <a:spcAft>
                <a:spcPts val="600"/>
              </a:spcAft>
              <a:buFont typeface="Arial" charset="0"/>
              <a:buNone/>
            </a:pPr>
            <a:r>
              <a:rPr lang="de-DE" altLang="de-DE" sz="2000" b="1">
                <a:latin typeface="Calibri" pitchFamily="34" charset="0"/>
              </a:rPr>
              <a:t>Nach oben zunehmend vierkantig: maximale Stabilität</a:t>
            </a:r>
          </a:p>
          <a:p>
            <a:pPr eaLnBrk="1" hangingPunct="1">
              <a:spcAft>
                <a:spcPts val="600"/>
              </a:spcAft>
              <a:buFont typeface="Arial" charset="0"/>
              <a:buNone/>
            </a:pPr>
            <a:r>
              <a:rPr lang="de-DE" altLang="de-DE" sz="2000" b="1">
                <a:solidFill>
                  <a:srgbClr val="000099"/>
                </a:solidFill>
                <a:latin typeface="Calibri" pitchFamily="34" charset="0"/>
              </a:rPr>
              <a:t>Die Veränderung der Form der Rachis von unten nach oben ist eine ausgeklügelte Lösung, um gleichzeitig Biegefestigkeit und Reduktion des Gesamtgewichts zu erreichen </a:t>
            </a:r>
            <a:r>
              <a:rPr lang="de-DE" altLang="de-DE" sz="2000" b="1">
                <a:latin typeface="Calibri" pitchFamily="34" charset="0"/>
              </a:rPr>
              <a:t>(Wang &amp; Meyers 2017, 4).</a:t>
            </a:r>
            <a:endParaRPr lang="de-DE" altLang="de-DE" sz="20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1"/>
          <p:cNvSpPr txBox="1">
            <a:spLocks noChangeArrowheads="1"/>
          </p:cNvSpPr>
          <p:nvPr/>
        </p:nvSpPr>
        <p:spPr bwMode="auto">
          <a:xfrm>
            <a:off x="5364163" y="1196975"/>
            <a:ext cx="3671887"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5900" indent="-215900"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spcAft>
                <a:spcPts val="300"/>
              </a:spcAft>
              <a:buFont typeface="Arial" charset="0"/>
              <a:buChar char="•"/>
            </a:pPr>
            <a:r>
              <a:rPr lang="de-DE" altLang="de-DE" sz="2000" b="1">
                <a:latin typeface="Calibri" pitchFamily="34" charset="0"/>
              </a:rPr>
              <a:t>Muskeln setzen an den Spulen der Konturfedern an</a:t>
            </a:r>
            <a:endParaRPr lang="de-DE" altLang="de-DE" sz="600" b="1">
              <a:latin typeface="Calibri" pitchFamily="34" charset="0"/>
            </a:endParaRPr>
          </a:p>
          <a:p>
            <a:pPr eaLnBrk="1" hangingPunct="1">
              <a:spcAft>
                <a:spcPts val="300"/>
              </a:spcAft>
              <a:buFont typeface="Arial" charset="0"/>
              <a:buChar char="•"/>
            </a:pPr>
            <a:r>
              <a:rPr lang="de-DE" altLang="de-DE" sz="2000" b="1">
                <a:latin typeface="Calibri" pitchFamily="34" charset="0"/>
              </a:rPr>
              <a:t>straffes Bindegewebe + Fettkörper um die Spulen; komplexes hydraulisches skeleto-muskuläres System </a:t>
            </a:r>
            <a:br>
              <a:rPr lang="de-DE" altLang="de-DE" sz="2000" b="1">
                <a:latin typeface="Calibri" pitchFamily="34" charset="0"/>
              </a:rPr>
            </a:br>
            <a:r>
              <a:rPr lang="de-DE" altLang="de-DE" sz="1800">
                <a:latin typeface="Calibri" pitchFamily="34" charset="0"/>
              </a:rPr>
              <a:t>(bei Konturfedern; bilden ein hydraulisches Kissen)</a:t>
            </a:r>
          </a:p>
          <a:p>
            <a:pPr eaLnBrk="1" hangingPunct="1">
              <a:spcAft>
                <a:spcPts val="300"/>
              </a:spcAft>
              <a:buFont typeface="Arial" charset="0"/>
              <a:buChar char="•"/>
            </a:pPr>
            <a:r>
              <a:rPr lang="de-DE" altLang="de-DE" sz="2000" b="1">
                <a:latin typeface="Calibri" pitchFamily="34" charset="0"/>
              </a:rPr>
              <a:t>Sensoren an Muskeln und Follikeln</a:t>
            </a:r>
          </a:p>
          <a:p>
            <a:pPr eaLnBrk="1" hangingPunct="1">
              <a:spcAft>
                <a:spcPts val="300"/>
              </a:spcAft>
              <a:buFont typeface="Arial" charset="0"/>
              <a:buChar char="•"/>
            </a:pPr>
            <a:r>
              <a:rPr lang="en-US" altLang="de-DE" sz="1800" b="1">
                <a:solidFill>
                  <a:srgbClr val="000099"/>
                </a:solidFill>
                <a:latin typeface="Calibri" pitchFamily="34" charset="0"/>
              </a:rPr>
              <a:t>„</a:t>
            </a:r>
            <a:r>
              <a:rPr lang="de-DE" altLang="de-DE" sz="1800" b="1">
                <a:solidFill>
                  <a:srgbClr val="000099"/>
                </a:solidFill>
                <a:latin typeface="Calibri" pitchFamily="34" charset="0"/>
              </a:rPr>
              <a:t>Feedbackmechanismus durch ein kompliziertes Nerven-Netzwerk mit Tastrezeptoren und Innervation für die Bewegung</a:t>
            </a:r>
            <a:r>
              <a:rPr lang="en-US" altLang="de-DE" sz="1800" b="1">
                <a:solidFill>
                  <a:srgbClr val="000099"/>
                </a:solidFill>
                <a:latin typeface="Calibri" pitchFamily="34" charset="0"/>
              </a:rPr>
              <a:t>“ </a:t>
            </a:r>
            <a:r>
              <a:rPr lang="en-US" altLang="de-DE" sz="1600">
                <a:latin typeface="Calibri" pitchFamily="34" charset="0"/>
              </a:rPr>
              <a:t>(Homberger &amp; de Silva 2000)</a:t>
            </a:r>
            <a:endParaRPr lang="de-DE" altLang="de-DE" sz="1600">
              <a:latin typeface="Calibri" pitchFamily="34" charset="0"/>
            </a:endParaRPr>
          </a:p>
          <a:p>
            <a:pPr eaLnBrk="1" hangingPunct="1">
              <a:spcAft>
                <a:spcPts val="300"/>
              </a:spcAft>
              <a:buFont typeface="Arial" charset="0"/>
              <a:buChar char="•"/>
            </a:pPr>
            <a:r>
              <a:rPr lang="de-DE" altLang="de-DE" sz="2000" b="1">
                <a:latin typeface="Calibri" pitchFamily="34" charset="0"/>
              </a:rPr>
              <a:t>elastische Sehnen</a:t>
            </a:r>
          </a:p>
        </p:txBody>
      </p:sp>
      <p:sp>
        <p:nvSpPr>
          <p:cNvPr id="105475" name="Textfeld 1"/>
          <p:cNvSpPr txBox="1">
            <a:spLocks noChangeArrowheads="1"/>
          </p:cNvSpPr>
          <p:nvPr/>
        </p:nvSpPr>
        <p:spPr bwMode="auto">
          <a:xfrm>
            <a:off x="900113" y="3219450"/>
            <a:ext cx="12382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1400">
                <a:latin typeface="Calibri" pitchFamily="34" charset="0"/>
              </a:rPr>
              <a:t>Nach Burckhard C, Fölsch DW &amp; Scheifele U (1979) Das Gefieder des Huhnes. Basel.</a:t>
            </a:r>
          </a:p>
        </p:txBody>
      </p:sp>
      <p:sp>
        <p:nvSpPr>
          <p:cNvPr id="10" name="Textfeld 9"/>
          <p:cNvSpPr txBox="1">
            <a:spLocks noChangeArrowheads="1"/>
          </p:cNvSpPr>
          <p:nvPr/>
        </p:nvSpPr>
        <p:spPr bwMode="auto">
          <a:xfrm>
            <a:off x="966788" y="5084763"/>
            <a:ext cx="4330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en-US" altLang="de-DE" sz="1800" b="1">
                <a:solidFill>
                  <a:srgbClr val="000099"/>
                </a:solidFill>
                <a:latin typeface="Calibri" pitchFamily="34" charset="0"/>
              </a:rPr>
              <a:t>„Federn sind also nicht isolierte Strukturen am Vogelkörper, sondern Teil eines komplexen Organs, des Integuments“ </a:t>
            </a:r>
            <a:br>
              <a:rPr lang="en-US" altLang="de-DE" sz="1800" b="1">
                <a:solidFill>
                  <a:srgbClr val="000099"/>
                </a:solidFill>
                <a:latin typeface="Calibri" pitchFamily="34" charset="0"/>
              </a:rPr>
            </a:br>
            <a:r>
              <a:rPr lang="en-US" altLang="de-DE" sz="1800" b="1">
                <a:solidFill>
                  <a:srgbClr val="000099"/>
                </a:solidFill>
                <a:latin typeface="Calibri" pitchFamily="34" charset="0"/>
              </a:rPr>
              <a:t>(Bock 2000, 479). </a:t>
            </a:r>
            <a:endParaRPr lang="de-DE" altLang="de-DE" sz="1800" b="1">
              <a:solidFill>
                <a:srgbClr val="000099"/>
              </a:solidFill>
              <a:latin typeface="Calibri" pitchFamily="34" charset="0"/>
            </a:endParaRPr>
          </a:p>
        </p:txBody>
      </p:sp>
      <p:pic>
        <p:nvPicPr>
          <p:cNvPr id="105477" name="Picture 2" descr="D:\Reinhard\Bücher\SoE_ein_klarer_Fall\Abbildungen\Abb aus PDF\Feder-Muskelfas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025" y="1196975"/>
            <a:ext cx="2884488"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feld 2"/>
          <p:cNvSpPr txBox="1">
            <a:spLocks noChangeArrowheads="1"/>
          </p:cNvSpPr>
          <p:nvPr/>
        </p:nvSpPr>
        <p:spPr bwMode="auto">
          <a:xfrm>
            <a:off x="5432425" y="3571875"/>
            <a:ext cx="30257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1600">
                <a:latin typeface="Calibri" pitchFamily="34" charset="0"/>
              </a:rPr>
              <a:t>Schürmann A (1994) </a:t>
            </a:r>
          </a:p>
          <a:p>
            <a:pPr eaLnBrk="1" hangingPunct="1"/>
            <a:r>
              <a:rPr lang="de-DE" altLang="de-DE" sz="1600">
                <a:latin typeface="Calibri" pitchFamily="34" charset="0"/>
              </a:rPr>
              <a:t>Die Feder – ein Wunder. kosmos 2/94, 28-36; </a:t>
            </a:r>
          </a:p>
          <a:p>
            <a:pPr eaLnBrk="1" hangingPunct="1"/>
            <a:r>
              <a:rPr lang="de-DE" altLang="de-DE" sz="1600">
                <a:latin typeface="Calibri" pitchFamily="34" charset="0"/>
              </a:rPr>
              <a:t>Zitat S. 32</a:t>
            </a:r>
          </a:p>
        </p:txBody>
      </p:sp>
      <p:sp>
        <p:nvSpPr>
          <p:cNvPr id="106499" name="Textfeld 2"/>
          <p:cNvSpPr txBox="1">
            <a:spLocks noChangeArrowheads="1"/>
          </p:cNvSpPr>
          <p:nvPr/>
        </p:nvSpPr>
        <p:spPr bwMode="auto">
          <a:xfrm>
            <a:off x="5432425" y="1189038"/>
            <a:ext cx="32131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000" b="1">
                <a:latin typeface="Calibri" pitchFamily="34" charset="0"/>
              </a:rPr>
              <a:t>„Um die Spulen der mechanisch stark beanspruchten Schwung- und Schwanzfedern legt sich zudem sehr straffes Binde-gewebe, das ihnen den nötigen Halt gibt.“</a:t>
            </a:r>
          </a:p>
        </p:txBody>
      </p:sp>
      <p:sp>
        <p:nvSpPr>
          <p:cNvPr id="106500" name="Textfeld 1"/>
          <p:cNvSpPr txBox="1">
            <a:spLocks noChangeArrowheads="1"/>
          </p:cNvSpPr>
          <p:nvPr/>
        </p:nvSpPr>
        <p:spPr bwMode="auto">
          <a:xfrm>
            <a:off x="900113" y="3219450"/>
            <a:ext cx="12382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1400">
                <a:latin typeface="Calibri" pitchFamily="34" charset="0"/>
              </a:rPr>
              <a:t>Nach Burckhard C, Fölsch DW &amp; Scheifele U (1979) Das Gefieder des Huhnes. Basel.</a:t>
            </a:r>
          </a:p>
        </p:txBody>
      </p:sp>
      <p:pic>
        <p:nvPicPr>
          <p:cNvPr id="106501" name="Picture 2" descr="D:\Reinhard\Bücher\SoE_ein_klarer_Fall\Abbildungen\Abb aus PDF\Feder-Muskelfas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025" y="1196975"/>
            <a:ext cx="2884488"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7425" y="1844675"/>
            <a:ext cx="78327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feld 1"/>
          <p:cNvSpPr txBox="1">
            <a:spLocks noChangeArrowheads="1"/>
          </p:cNvSpPr>
          <p:nvPr/>
        </p:nvSpPr>
        <p:spPr bwMode="auto">
          <a:xfrm>
            <a:off x="985838" y="4264025"/>
            <a:ext cx="7689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2800" b="1">
                <a:latin typeface="Calibri" pitchFamily="34" charset="0"/>
              </a:rPr>
              <a:t>Erklärt dieses Modell die Entstehung von Federn?</a:t>
            </a:r>
          </a:p>
        </p:txBody>
      </p:sp>
      <p:sp>
        <p:nvSpPr>
          <p:cNvPr id="107524" name="Textfeld 1"/>
          <p:cNvSpPr txBox="1">
            <a:spLocks noChangeArrowheads="1"/>
          </p:cNvSpPr>
          <p:nvPr/>
        </p:nvSpPr>
        <p:spPr bwMode="auto">
          <a:xfrm>
            <a:off x="987425" y="5607050"/>
            <a:ext cx="76882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2" charset="0"/>
              </a:defRPr>
            </a:lvl1pPr>
            <a:lvl2pPr marL="742950" indent="-285750" eaLnBrk="0" hangingPunct="0">
              <a:defRPr sz="2400">
                <a:solidFill>
                  <a:schemeClr val="tx1"/>
                </a:solidFill>
                <a:latin typeface="Helvetica" pitchFamily="2" charset="0"/>
              </a:defRPr>
            </a:lvl2pPr>
            <a:lvl3pPr marL="1143000" indent="-228600" eaLnBrk="0" hangingPunct="0">
              <a:defRPr sz="2400">
                <a:solidFill>
                  <a:schemeClr val="tx1"/>
                </a:solidFill>
                <a:latin typeface="Helvetica" pitchFamily="2" charset="0"/>
              </a:defRPr>
            </a:lvl3pPr>
            <a:lvl4pPr marL="1600200" indent="-228600" eaLnBrk="0" hangingPunct="0">
              <a:defRPr sz="2400">
                <a:solidFill>
                  <a:schemeClr val="tx1"/>
                </a:solidFill>
                <a:latin typeface="Helvetica" pitchFamily="2" charset="0"/>
              </a:defRPr>
            </a:lvl4pPr>
            <a:lvl5pPr marL="2057400" indent="-228600" eaLnBrk="0" hangingPunct="0">
              <a:defRPr sz="2400">
                <a:solidFill>
                  <a:schemeClr val="tx1"/>
                </a:solidFill>
                <a:latin typeface="Helvetica" pitchFamily="2" charset="0"/>
              </a:defRPr>
            </a:lvl5pPr>
            <a:lvl6pPr marL="2514600" indent="-228600" eaLnBrk="0" fontAlgn="base" hangingPunct="0">
              <a:spcBef>
                <a:spcPct val="0"/>
              </a:spcBef>
              <a:spcAft>
                <a:spcPct val="0"/>
              </a:spcAft>
              <a:defRPr sz="2400">
                <a:solidFill>
                  <a:schemeClr val="tx1"/>
                </a:solidFill>
                <a:latin typeface="Helvetica" pitchFamily="2" charset="0"/>
              </a:defRPr>
            </a:lvl6pPr>
            <a:lvl7pPr marL="2971800" indent="-228600" eaLnBrk="0" fontAlgn="base" hangingPunct="0">
              <a:spcBef>
                <a:spcPct val="0"/>
              </a:spcBef>
              <a:spcAft>
                <a:spcPct val="0"/>
              </a:spcAft>
              <a:defRPr sz="2400">
                <a:solidFill>
                  <a:schemeClr val="tx1"/>
                </a:solidFill>
                <a:latin typeface="Helvetica" pitchFamily="2" charset="0"/>
              </a:defRPr>
            </a:lvl7pPr>
            <a:lvl8pPr marL="3429000" indent="-228600" eaLnBrk="0" fontAlgn="base" hangingPunct="0">
              <a:spcBef>
                <a:spcPct val="0"/>
              </a:spcBef>
              <a:spcAft>
                <a:spcPct val="0"/>
              </a:spcAft>
              <a:defRPr sz="2400">
                <a:solidFill>
                  <a:schemeClr val="tx1"/>
                </a:solidFill>
                <a:latin typeface="Helvetica" pitchFamily="2" charset="0"/>
              </a:defRPr>
            </a:lvl8pPr>
            <a:lvl9pPr marL="3886200" indent="-228600" eaLnBrk="0" fontAlgn="base" hangingPunct="0">
              <a:spcBef>
                <a:spcPct val="0"/>
              </a:spcBef>
              <a:spcAft>
                <a:spcPct val="0"/>
              </a:spcAft>
              <a:defRPr sz="2400">
                <a:solidFill>
                  <a:schemeClr val="tx1"/>
                </a:solidFill>
                <a:latin typeface="Helvetica" pitchFamily="2" charset="0"/>
              </a:defRPr>
            </a:lvl9pPr>
          </a:lstStyle>
          <a:p>
            <a:pPr eaLnBrk="1" hangingPunct="1"/>
            <a:r>
              <a:rPr lang="de-DE" altLang="de-DE" sz="1800">
                <a:latin typeface="Calibri" pitchFamily="34" charset="0"/>
                <a:cs typeface="Calibri" pitchFamily="34" charset="0"/>
              </a:rPr>
              <a:t>Infos dazu: Vogelfedern und Vogelflug. Modelle zur Entstehung von Federn</a:t>
            </a:r>
          </a:p>
          <a:p>
            <a:pPr eaLnBrk="1" hangingPunct="1"/>
            <a:r>
              <a:rPr lang="de-DE" altLang="de-DE" sz="1800">
                <a:latin typeface="Calibri" pitchFamily="34" charset="0"/>
                <a:cs typeface="Calibri" pitchFamily="34" charset="0"/>
              </a:rPr>
              <a:t>https://www.si-journal.de/jg24/heft1/sij241-1.html</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4841</Words>
  <Application>Microsoft Office PowerPoint</Application>
  <PresentationFormat>Bildschirmpräsentation (4:3)</PresentationFormat>
  <Paragraphs>591</Paragraphs>
  <Slides>97</Slides>
  <Notes>76</Notes>
  <HiddenSlides>2</HiddenSlides>
  <MMClips>2</MMClips>
  <ScaleCrop>false</ScaleCrop>
  <HeadingPairs>
    <vt:vector size="4" baseType="variant">
      <vt:variant>
        <vt:lpstr>Design</vt:lpstr>
      </vt:variant>
      <vt:variant>
        <vt:i4>1</vt:i4>
      </vt:variant>
      <vt:variant>
        <vt:lpstr>Folientitel</vt:lpstr>
      </vt:variant>
      <vt:variant>
        <vt:i4>97</vt:i4>
      </vt:variant>
    </vt:vector>
  </HeadingPairs>
  <TitlesOfParts>
    <vt:vector size="98" baseType="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W+W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Reinhard</dc:creator>
  <cp:lastModifiedBy>Reinhard</cp:lastModifiedBy>
  <cp:revision>261</cp:revision>
  <dcterms:created xsi:type="dcterms:W3CDTF">2007-11-06T15:21:41Z</dcterms:created>
  <dcterms:modified xsi:type="dcterms:W3CDTF">2025-03-08T09:43:17Z</dcterms:modified>
</cp:coreProperties>
</file>